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Nunito"/>
      <p:regular r:id="rId45"/>
      <p:bold r:id="rId46"/>
      <p:italic r:id="rId47"/>
      <p:boldItalic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1383E0-5307-49F5-A2B8-DECB5BCCC131}">
  <a:tblStyle styleId="{F31383E0-5307-49F5-A2B8-DECB5BCCC1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f912697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f912697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ed3ddcf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ed3ddcf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ed3ddcf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ed3ddcf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eeba9c8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eeba9c8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eeba9c85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eeba9c85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f66551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f66551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6f66551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6f66551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6f66551d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6f66551d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ed3ddcfe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ed3ddcfe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Changes to top right screen shot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f84b7db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f84b7db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f84b7db1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f84b7db1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f84b7db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f84b7db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f84b7db1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f84b7db1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Used PyQt widget in this code</a:t>
            </a:r>
            <a:endParaRPr/>
          </a:p>
          <a:p>
            <a:pPr indent="-298450" lvl="0" marL="457200" rtl="0" algn="l">
              <a:spcBef>
                <a:spcPts val="0"/>
              </a:spcBef>
              <a:spcAft>
                <a:spcPts val="0"/>
              </a:spcAft>
              <a:buSzPts val="1100"/>
              <a:buChar char="-"/>
            </a:pPr>
            <a:r>
              <a:rPr lang="en"/>
              <a:t>from PyQt5.QtWidgets import (</a:t>
            </a:r>
            <a:endParaRPr/>
          </a:p>
          <a:p>
            <a:pPr indent="-298450" lvl="0" marL="457200" rtl="0" algn="l">
              <a:spcBef>
                <a:spcPts val="0"/>
              </a:spcBef>
              <a:spcAft>
                <a:spcPts val="0"/>
              </a:spcAft>
              <a:buSzPts val="1100"/>
              <a:buChar char="-"/>
            </a:pPr>
            <a:r>
              <a:rPr lang="en"/>
              <a:t>                        QWidget,</a:t>
            </a:r>
            <a:endParaRPr/>
          </a:p>
          <a:p>
            <a:pPr indent="-298450" lvl="0" marL="457200" rtl="0" algn="l">
              <a:spcBef>
                <a:spcPts val="0"/>
              </a:spcBef>
              <a:spcAft>
                <a:spcPts val="0"/>
              </a:spcAft>
              <a:buSzPts val="1100"/>
              <a:buChar char="-"/>
            </a:pPr>
            <a:r>
              <a:rPr lang="en"/>
              <a:t>                        QApplication,</a:t>
            </a:r>
            <a:endParaRPr/>
          </a:p>
          <a:p>
            <a:pPr indent="-298450" lvl="0" marL="457200" rtl="0" algn="l">
              <a:spcBef>
                <a:spcPts val="0"/>
              </a:spcBef>
              <a:spcAft>
                <a:spcPts val="0"/>
              </a:spcAft>
              <a:buSzPts val="1100"/>
              <a:buChar char="-"/>
            </a:pPr>
            <a:r>
              <a:rPr lang="en"/>
              <a:t>                        QMainWindow,</a:t>
            </a:r>
            <a:endParaRPr/>
          </a:p>
          <a:p>
            <a:pPr indent="-298450" lvl="0" marL="457200" rtl="0" algn="l">
              <a:spcBef>
                <a:spcPts val="0"/>
              </a:spcBef>
              <a:spcAft>
                <a:spcPts val="0"/>
              </a:spcAft>
              <a:buSzPts val="1100"/>
              <a:buChar char="-"/>
            </a:pPr>
            <a:r>
              <a:rPr lang="en"/>
              <a:t>                        QVBoxLayout,</a:t>
            </a:r>
            <a:endParaRPr/>
          </a:p>
          <a:p>
            <a:pPr indent="-298450" lvl="0" marL="457200" rtl="0" algn="l">
              <a:spcBef>
                <a:spcPts val="0"/>
              </a:spcBef>
              <a:spcAft>
                <a:spcPts val="0"/>
              </a:spcAft>
              <a:buSzPts val="1100"/>
              <a:buChar char="-"/>
            </a:pPr>
            <a:r>
              <a:rPr lang="en"/>
              <a:t>                        QScrollArea,</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696a2d6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696a2d6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696a2d6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696a2d6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696a2d6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696a2d6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696a2d6c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696a2d6c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696a2d6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696a2d6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f3bc34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f3bc34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696a2d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696a2d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696a2d6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696a2d6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f84b7db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f84b7db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614f41c4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614f41c4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614f41c4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614f41c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614f41c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614f41c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6f66551d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6f66551d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f84b7db1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9f84b7db1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f84b7db1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f84b7db1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4f8b605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4f8b605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4f8b6053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4f8b6053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f84b7db1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f84b7db1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f84b7db1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f84b7db1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f912697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f912697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ncbi.nlm.nih.gov/assembly/GCF_000001405.26/"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srfreund/BIOT670/blob/master/Fusion%20Gene%20GUI"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riverbankcomputing.com/static/Docs/PyQt5/"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Edinburgh-Genome-Foundry/DnaFeaturesViewer"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hyperlink" Target="https://pypi.org/project/PySide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pypi.org/project/pyensembl/0.5.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samtools/hts-specs/blob/master/SAMtags.pdf" TargetMode="External"/><Relationship Id="rId4" Type="http://schemas.openxmlformats.org/officeDocument/2006/relationships/hyperlink" Target="https://github.com/JohnLonginotto/pybam" TargetMode="External"/><Relationship Id="rId10" Type="http://schemas.openxmlformats.org/officeDocument/2006/relationships/hyperlink" Target="https://doi.org/10.1038/s41598-017-18257-2" TargetMode="External"/><Relationship Id="rId9" Type="http://schemas.openxmlformats.org/officeDocument/2006/relationships/hyperlink" Target="https://doi.org/10.1038/s41598-017-18257-2" TargetMode="External"/><Relationship Id="rId5" Type="http://schemas.openxmlformats.org/officeDocument/2006/relationships/hyperlink" Target="https://doi.org/10.1093/nar/gkaa364" TargetMode="External"/><Relationship Id="rId6" Type="http://schemas.openxmlformats.org/officeDocument/2006/relationships/hyperlink" Target="https://doi.org/10.1093/nar/gkaa364" TargetMode="External"/><Relationship Id="rId7" Type="http://schemas.openxmlformats.org/officeDocument/2006/relationships/hyperlink" Target="http://alexandre.benoit.83.free.fr/archives/1415/adumas/ISN/tkinter.pdf" TargetMode="External"/><Relationship Id="rId8" Type="http://schemas.openxmlformats.org/officeDocument/2006/relationships/hyperlink" Target="https://doi.org/10.1093/gigascience/giy0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github.com/Oshlack/Clink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github.com/ChrisMaherLab/INTEGRATE-Vi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ncbi.nlm.nih.gov/pmc/articles/PMC73195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JohnLonginotto/pybam" TargetMode="External"/><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750628" y="1390508"/>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Fusion Gene Visualizer</a:t>
            </a:r>
            <a:endParaRPr/>
          </a:p>
        </p:txBody>
      </p:sp>
      <p:sp>
        <p:nvSpPr>
          <p:cNvPr id="129" name="Google Shape;129;p13"/>
          <p:cNvSpPr txBox="1"/>
          <p:nvPr>
            <p:ph idx="1" type="subTitle"/>
          </p:nvPr>
        </p:nvSpPr>
        <p:spPr>
          <a:xfrm>
            <a:off x="1891350" y="2905383"/>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Roboto"/>
                <a:ea typeface="Roboto"/>
                <a:cs typeface="Roboto"/>
                <a:sym typeface="Roboto"/>
              </a:rPr>
              <a:t>BIOT670 //Group 1a:</a:t>
            </a:r>
            <a:r>
              <a:rPr lang="en" sz="1800">
                <a:solidFill>
                  <a:srgbClr val="0B5394"/>
                </a:solidFill>
                <a:latin typeface="Roboto Light"/>
                <a:ea typeface="Roboto Light"/>
                <a:cs typeface="Roboto Light"/>
                <a:sym typeface="Roboto Light"/>
              </a:rPr>
              <a:t> Nana Anguah Dei, Lynn Do-Trang, Mary Friedman, Sam Freund, &amp; Joanna Harris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idx="1" type="body"/>
          </p:nvPr>
        </p:nvSpPr>
        <p:spPr>
          <a:xfrm>
            <a:off x="409575" y="1736775"/>
            <a:ext cx="7931100" cy="39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Named tuple structure created to store useful information related to each alignment</a:t>
            </a:r>
            <a:endParaRPr/>
          </a:p>
          <a:p>
            <a:pPr indent="-298450" lvl="1" marL="914400" rtl="0" algn="l">
              <a:spcBef>
                <a:spcPts val="0"/>
              </a:spcBef>
              <a:spcAft>
                <a:spcPts val="0"/>
              </a:spcAft>
              <a:buSzPts val="1100"/>
              <a:buChar char="○"/>
            </a:pPr>
            <a:r>
              <a:rPr lang="en" sz="1100"/>
              <a:t>All information for each read is linked, rather than being stored in separate arrays or dictionaries</a:t>
            </a:r>
            <a:endParaRPr/>
          </a:p>
          <a:p>
            <a:pPr indent="-311150" lvl="0" marL="457200" rtl="0" algn="l">
              <a:spcBef>
                <a:spcPts val="0"/>
              </a:spcBef>
              <a:spcAft>
                <a:spcPts val="0"/>
              </a:spcAft>
              <a:buSzPts val="1300"/>
              <a:buChar char="●"/>
            </a:pPr>
            <a:r>
              <a:rPr lang="en"/>
              <a:t>Each read tuple can then be appended to a single array, without the structure or naming being affected</a:t>
            </a:r>
            <a:endParaRPr/>
          </a:p>
          <a:p>
            <a:pPr indent="-298450" lvl="1" marL="914400" rtl="0" algn="l">
              <a:spcBef>
                <a:spcPts val="0"/>
              </a:spcBef>
              <a:spcAft>
                <a:spcPts val="0"/>
              </a:spcAft>
              <a:buSzPts val="1100"/>
              <a:buChar char="○"/>
            </a:pPr>
            <a:r>
              <a:rPr lang="en"/>
              <a:t>Information can be called from the array using intuitive names established in tuple structure (Name, Chr, etc.)</a:t>
            </a:r>
            <a:endParaRPr/>
          </a:p>
          <a:p>
            <a:pPr indent="0" lvl="0" marL="0" rtl="0" algn="l">
              <a:spcBef>
                <a:spcPts val="1600"/>
              </a:spcBef>
              <a:spcAft>
                <a:spcPts val="0"/>
              </a:spcAft>
              <a:buNone/>
            </a:pPr>
            <a:r>
              <a:t/>
            </a:r>
            <a:endParaRPr/>
          </a:p>
          <a:p>
            <a:pPr indent="0" lvl="0" marL="1371600" marR="152400" rtl="0" algn="l">
              <a:lnSpc>
                <a:spcPct val="145000"/>
              </a:lnSpc>
              <a:spcBef>
                <a:spcPts val="1600"/>
              </a:spcBef>
              <a:spcAft>
                <a:spcPts val="0"/>
              </a:spcAft>
              <a:buNone/>
            </a:pPr>
            <a:r>
              <a:t/>
            </a:r>
            <a:endParaRPr sz="1000">
              <a:solidFill>
                <a:srgbClr val="24292E"/>
              </a:solidFill>
              <a:latin typeface="Consolas"/>
              <a:ea typeface="Consolas"/>
              <a:cs typeface="Consolas"/>
              <a:sym typeface="Consolas"/>
            </a:endParaRPr>
          </a:p>
          <a:p>
            <a:pPr indent="0" lvl="0" marL="1371600" rtl="0" algn="l">
              <a:spcBef>
                <a:spcPts val="0"/>
              </a:spcBef>
              <a:spcAft>
                <a:spcPts val="1600"/>
              </a:spcAft>
              <a:buNone/>
            </a:pPr>
            <a:r>
              <a:t/>
            </a:r>
            <a:endParaRPr/>
          </a:p>
        </p:txBody>
      </p:sp>
      <p:pic>
        <p:nvPicPr>
          <p:cNvPr id="217" name="Google Shape;217;p22"/>
          <p:cNvPicPr preferRelativeResize="0"/>
          <p:nvPr/>
        </p:nvPicPr>
        <p:blipFill rotWithShape="1">
          <a:blip r:embed="rId3">
            <a:alphaModFix/>
          </a:blip>
          <a:srcRect b="0" l="0" r="911" t="0"/>
          <a:stretch/>
        </p:blipFill>
        <p:spPr>
          <a:xfrm>
            <a:off x="419750" y="2803200"/>
            <a:ext cx="8248651" cy="867350"/>
          </a:xfrm>
          <a:prstGeom prst="rect">
            <a:avLst/>
          </a:prstGeom>
          <a:noFill/>
          <a:ln>
            <a:noFill/>
          </a:ln>
        </p:spPr>
      </p:pic>
      <p:sp>
        <p:nvSpPr>
          <p:cNvPr id="218" name="Google Shape;218;p22"/>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19" name="Google Shape;219;p22"/>
          <p:cNvSpPr txBox="1"/>
          <p:nvPr>
            <p:ph type="title"/>
          </p:nvPr>
        </p:nvSpPr>
        <p:spPr>
          <a:xfrm>
            <a:off x="420925" y="705100"/>
            <a:ext cx="29760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storage of alignment data</a:t>
            </a:r>
            <a:endParaRPr i="1" sz="1300"/>
          </a:p>
        </p:txBody>
      </p:sp>
      <p:pic>
        <p:nvPicPr>
          <p:cNvPr id="220" name="Google Shape;220;p22"/>
          <p:cNvPicPr preferRelativeResize="0"/>
          <p:nvPr/>
        </p:nvPicPr>
        <p:blipFill rotWithShape="1">
          <a:blip r:embed="rId4">
            <a:alphaModFix/>
          </a:blip>
          <a:srcRect b="58987" l="0" r="0" t="14583"/>
          <a:stretch/>
        </p:blipFill>
        <p:spPr>
          <a:xfrm>
            <a:off x="457850" y="1335152"/>
            <a:ext cx="3752850" cy="279975"/>
          </a:xfrm>
          <a:prstGeom prst="rect">
            <a:avLst/>
          </a:prstGeom>
          <a:noFill/>
          <a:ln>
            <a:noFill/>
          </a:ln>
        </p:spPr>
      </p:pic>
      <p:pic>
        <p:nvPicPr>
          <p:cNvPr id="221" name="Google Shape;221;p22"/>
          <p:cNvPicPr preferRelativeResize="0"/>
          <p:nvPr/>
        </p:nvPicPr>
        <p:blipFill>
          <a:blip r:embed="rId5">
            <a:alphaModFix/>
          </a:blip>
          <a:stretch>
            <a:fillRect/>
          </a:stretch>
        </p:blipFill>
        <p:spPr>
          <a:xfrm>
            <a:off x="429925" y="4276800"/>
            <a:ext cx="8228300" cy="444300"/>
          </a:xfrm>
          <a:prstGeom prst="rect">
            <a:avLst/>
          </a:prstGeom>
          <a:noFill/>
          <a:ln>
            <a:noFill/>
          </a:ln>
        </p:spPr>
      </p:pic>
      <p:sp>
        <p:nvSpPr>
          <p:cNvPr id="222" name="Google Shape;222;p22"/>
          <p:cNvSpPr txBox="1"/>
          <p:nvPr>
            <p:ph idx="1" type="body"/>
          </p:nvPr>
        </p:nvSpPr>
        <p:spPr>
          <a:xfrm>
            <a:off x="339425" y="3875163"/>
            <a:ext cx="75057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the contents of a single Read (Sequence omitted for brevity):</a:t>
            </a:r>
            <a:endParaRPr sz="1000">
              <a:solidFill>
                <a:srgbClr val="24292E"/>
              </a:solidFill>
              <a:latin typeface="Consolas"/>
              <a:ea typeface="Consolas"/>
              <a:cs typeface="Consolas"/>
              <a:sym typeface="Consolas"/>
            </a:endParaRPr>
          </a:p>
          <a:p>
            <a:pPr indent="0" lvl="0" marL="1371600" marR="152400" rtl="0" algn="l">
              <a:lnSpc>
                <a:spcPct val="145000"/>
              </a:lnSpc>
              <a:spcBef>
                <a:spcPts val="1600"/>
              </a:spcBef>
              <a:spcAft>
                <a:spcPts val="0"/>
              </a:spcAft>
              <a:buNone/>
            </a:pPr>
            <a:r>
              <a:t/>
            </a:r>
            <a:endParaRPr sz="1000">
              <a:solidFill>
                <a:srgbClr val="24292E"/>
              </a:solidFill>
              <a:latin typeface="Consolas"/>
              <a:ea typeface="Consolas"/>
              <a:cs typeface="Consolas"/>
              <a:sym typeface="Consolas"/>
            </a:endParaRPr>
          </a:p>
          <a:p>
            <a:pPr indent="0" lvl="0" marL="137160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idx="1" type="body"/>
          </p:nvPr>
        </p:nvSpPr>
        <p:spPr>
          <a:xfrm>
            <a:off x="229525" y="1325325"/>
            <a:ext cx="4542000" cy="353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Filter reads by:</a:t>
            </a:r>
            <a:endParaRPr/>
          </a:p>
          <a:p>
            <a:pPr indent="-298450" lvl="1" marL="914400" rtl="0" algn="l">
              <a:spcBef>
                <a:spcPts val="0"/>
              </a:spcBef>
              <a:spcAft>
                <a:spcPts val="0"/>
              </a:spcAft>
              <a:buSzPts val="1100"/>
              <a:buChar char="○"/>
            </a:pPr>
            <a:r>
              <a:rPr lang="en"/>
              <a:t>Presence of a Supplementary Alignment (SA)</a:t>
            </a:r>
            <a:endParaRPr/>
          </a:p>
          <a:p>
            <a:pPr indent="-298450" lvl="1" marL="914400" rtl="0" algn="l">
              <a:spcBef>
                <a:spcPts val="0"/>
              </a:spcBef>
              <a:spcAft>
                <a:spcPts val="0"/>
              </a:spcAft>
              <a:buSzPts val="1100"/>
              <a:buChar char="○"/>
            </a:pPr>
            <a:r>
              <a:rPr lang="en"/>
              <a:t>A mapping quality score (MAPQ) &gt; 50</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Location of the “SA” tag in the Standard Tags list can vary depending on the presence or absence of other tags</a:t>
            </a:r>
            <a:endParaRPr/>
          </a:p>
          <a:p>
            <a:pPr indent="-298450" lvl="1" marL="914400" rtl="0" algn="l">
              <a:spcBef>
                <a:spcPts val="0"/>
              </a:spcBef>
              <a:spcAft>
                <a:spcPts val="0"/>
              </a:spcAft>
              <a:buSzPts val="1100"/>
              <a:buChar char="○"/>
            </a:pPr>
            <a:r>
              <a:rPr lang="en" sz="1100"/>
              <a:t>Regular Expression is used to parse the SA into three separate parts: Chromsome, Position, and MAPQ</a:t>
            </a:r>
            <a:endParaRPr sz="1100"/>
          </a:p>
          <a:p>
            <a:pPr indent="-298450" lvl="1" marL="914400" rtl="0" algn="l">
              <a:spcBef>
                <a:spcPts val="0"/>
              </a:spcBef>
              <a:spcAft>
                <a:spcPts val="0"/>
              </a:spcAft>
              <a:buSzPts val="1100"/>
              <a:buChar char="○"/>
            </a:pPr>
            <a:r>
              <a:rPr lang="en" sz="1100"/>
              <a:t>A filter can then be applied for SA MAPQ &gt; 50</a:t>
            </a:r>
            <a:endParaRPr/>
          </a:p>
          <a:p>
            <a:pPr indent="0" lvl="0" marL="914400" rtl="0" algn="l">
              <a:spcBef>
                <a:spcPts val="0"/>
              </a:spcBef>
              <a:spcAft>
                <a:spcPts val="0"/>
              </a:spcAft>
              <a:buNone/>
            </a:pPr>
            <a:r>
              <a:t/>
            </a:r>
            <a:endParaRPr/>
          </a:p>
          <a:p>
            <a:pPr indent="-311150" lvl="0" marL="457200" rtl="0" algn="l">
              <a:spcBef>
                <a:spcPts val="0"/>
              </a:spcBef>
              <a:spcAft>
                <a:spcPts val="0"/>
              </a:spcAft>
              <a:buSzPts val="1300"/>
              <a:buChar char="●"/>
            </a:pPr>
            <a:r>
              <a:rPr lang="en"/>
              <a:t>Before appending the chromosome to the read tuple, “chr” is stripped, leaving only the chromosome number or letter (1-22, X, or Y)</a:t>
            </a:r>
            <a:endParaRPr/>
          </a:p>
          <a:p>
            <a:pPr indent="-298450" lvl="1" marL="914400" rtl="0" algn="l">
              <a:spcBef>
                <a:spcPts val="0"/>
              </a:spcBef>
              <a:spcAft>
                <a:spcPts val="0"/>
              </a:spcAft>
              <a:buSzPts val="1100"/>
              <a:buChar char="○"/>
            </a:pPr>
            <a:r>
              <a:rPr lang="en"/>
              <a:t>Allows for </a:t>
            </a:r>
            <a:r>
              <a:rPr lang="en"/>
              <a:t>seamless</a:t>
            </a:r>
            <a:r>
              <a:rPr lang="en"/>
              <a:t> retrieval of reference sequence later</a:t>
            </a:r>
            <a:endParaRPr/>
          </a:p>
          <a:p>
            <a:pPr indent="0" lvl="0" marL="0" rtl="0" algn="l">
              <a:spcBef>
                <a:spcPts val="1600"/>
              </a:spcBef>
              <a:spcAft>
                <a:spcPts val="1600"/>
              </a:spcAft>
              <a:buNone/>
            </a:pPr>
            <a:r>
              <a:t/>
            </a:r>
            <a:endParaRPr/>
          </a:p>
        </p:txBody>
      </p:sp>
      <p:sp>
        <p:nvSpPr>
          <p:cNvPr id="228" name="Google Shape;228;p23"/>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29" name="Google Shape;229;p23"/>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filtering and parsing</a:t>
            </a:r>
            <a:endParaRPr i="1" sz="1300"/>
          </a:p>
        </p:txBody>
      </p:sp>
      <p:pic>
        <p:nvPicPr>
          <p:cNvPr id="230" name="Google Shape;230;p23"/>
          <p:cNvPicPr preferRelativeResize="0"/>
          <p:nvPr/>
        </p:nvPicPr>
        <p:blipFill>
          <a:blip r:embed="rId3">
            <a:alphaModFix/>
          </a:blip>
          <a:stretch>
            <a:fillRect/>
          </a:stretch>
        </p:blipFill>
        <p:spPr>
          <a:xfrm>
            <a:off x="4771525" y="421262"/>
            <a:ext cx="4032531" cy="430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idx="1" type="body"/>
          </p:nvPr>
        </p:nvSpPr>
        <p:spPr>
          <a:xfrm>
            <a:off x="312000" y="1155925"/>
            <a:ext cx="4759800" cy="3797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final fusion gene viewer would ideally display the read sequence for each fusion partner along with their associated reference sequences. While the read sequence can be pulled from the BAM file, the reference sequence must be retrieved from an external file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With our company’s application in mind, we designed our BAM processing code to deal with reference files for human genomic reference Genome Reference Consortium Human Build 38 (GRCh38).</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To begin, a user should download the GRCh38 FASTA chromosome references needed for their application. </a:t>
            </a:r>
            <a:r>
              <a:rPr lang="en" sz="1100" u="sng">
                <a:solidFill>
                  <a:schemeClr val="hlink"/>
                </a:solidFill>
                <a:hlinkClick r:id="rId3"/>
              </a:rPr>
              <a:t>https://www.ncbi.nlm.nih.gov/assembly/GCF_000001405.26/</a:t>
            </a:r>
            <a:endParaRPr/>
          </a:p>
          <a:p>
            <a:pPr indent="0" lvl="0" marL="0" rtl="0" algn="ctr">
              <a:spcBef>
                <a:spcPts val="1600"/>
              </a:spcBef>
              <a:spcAft>
                <a:spcPts val="0"/>
              </a:spcAft>
              <a:buNone/>
            </a:pPr>
            <a:r>
              <a:rPr lang="en" sz="1100"/>
              <a:t>*If multiple references are needed, they should be stored in the same directory.</a:t>
            </a:r>
            <a:endParaRPr sz="1100"/>
          </a:p>
          <a:p>
            <a:pPr indent="0" lvl="0" marL="0" rtl="0" algn="l">
              <a:spcBef>
                <a:spcPts val="1600"/>
              </a:spcBef>
              <a:spcAft>
                <a:spcPts val="0"/>
              </a:spcAft>
              <a:buNone/>
            </a:pPr>
            <a:r>
              <a:t/>
            </a:r>
            <a:endParaRPr/>
          </a:p>
          <a:p>
            <a:pPr indent="0" lvl="0" marL="1371600" marR="152400" rtl="0" algn="l">
              <a:lnSpc>
                <a:spcPct val="145000"/>
              </a:lnSpc>
              <a:spcBef>
                <a:spcPts val="1600"/>
              </a:spcBef>
              <a:spcAft>
                <a:spcPts val="0"/>
              </a:spcAft>
              <a:buNone/>
            </a:pPr>
            <a:r>
              <a:t/>
            </a:r>
            <a:endParaRPr sz="1000">
              <a:solidFill>
                <a:srgbClr val="24292E"/>
              </a:solidFill>
              <a:latin typeface="Consolas"/>
              <a:ea typeface="Consolas"/>
              <a:cs typeface="Consolas"/>
              <a:sym typeface="Consolas"/>
            </a:endParaRPr>
          </a:p>
          <a:p>
            <a:pPr indent="0" lvl="0" marL="1371600" rtl="0" algn="l">
              <a:spcBef>
                <a:spcPts val="0"/>
              </a:spcBef>
              <a:spcAft>
                <a:spcPts val="1600"/>
              </a:spcAft>
              <a:buNone/>
            </a:pPr>
            <a:r>
              <a:t/>
            </a:r>
            <a:endParaRPr/>
          </a:p>
        </p:txBody>
      </p:sp>
      <p:sp>
        <p:nvSpPr>
          <p:cNvPr id="236" name="Google Shape;236;p24"/>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37" name="Google Shape;237;p24"/>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reference files</a:t>
            </a:r>
            <a:endParaRPr i="1" sz="1300"/>
          </a:p>
        </p:txBody>
      </p:sp>
      <p:pic>
        <p:nvPicPr>
          <p:cNvPr id="238" name="Google Shape;238;p24"/>
          <p:cNvPicPr preferRelativeResize="0"/>
          <p:nvPr/>
        </p:nvPicPr>
        <p:blipFill>
          <a:blip r:embed="rId4">
            <a:alphaModFix/>
          </a:blip>
          <a:stretch>
            <a:fillRect/>
          </a:stretch>
        </p:blipFill>
        <p:spPr>
          <a:xfrm>
            <a:off x="5122663" y="481228"/>
            <a:ext cx="3506513" cy="41810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idx="1" type="body"/>
          </p:nvPr>
        </p:nvSpPr>
        <p:spPr>
          <a:xfrm>
            <a:off x="266300" y="1292925"/>
            <a:ext cx="46425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Our group created a code (ProcessRefFiles.py) to reformat FASTA chromosome references downloaded from NCBI. </a:t>
            </a:r>
            <a:endParaRPr/>
          </a:p>
          <a:p>
            <a:pPr indent="-298450" lvl="1" marL="914400" rtl="0" algn="l">
              <a:spcBef>
                <a:spcPts val="0"/>
              </a:spcBef>
              <a:spcAft>
                <a:spcPts val="0"/>
              </a:spcAft>
              <a:buSzPts val="1100"/>
              <a:buChar char="○"/>
            </a:pPr>
            <a:r>
              <a:rPr lang="en" sz="1100"/>
              <a:t>Allows user to select a reference file</a:t>
            </a:r>
            <a:endParaRPr sz="1100"/>
          </a:p>
          <a:p>
            <a:pPr indent="-298450" lvl="1" marL="914400" rtl="0" algn="l">
              <a:spcBef>
                <a:spcPts val="0"/>
              </a:spcBef>
              <a:spcAft>
                <a:spcPts val="0"/>
              </a:spcAft>
              <a:buSzPts val="1100"/>
              <a:buChar char="○"/>
            </a:pPr>
            <a:r>
              <a:rPr lang="en" sz="1100"/>
              <a:t>Header line is stripped</a:t>
            </a:r>
            <a:endParaRPr sz="1100"/>
          </a:p>
          <a:p>
            <a:pPr indent="-298450" lvl="1" marL="914400" rtl="0" algn="l">
              <a:spcBef>
                <a:spcPts val="0"/>
              </a:spcBef>
              <a:spcAft>
                <a:spcPts val="0"/>
              </a:spcAft>
              <a:buSzPts val="1100"/>
              <a:buChar char="○"/>
            </a:pPr>
            <a:r>
              <a:rPr lang="en" sz="1100"/>
              <a:t>Newline characters are stripped</a:t>
            </a:r>
            <a:endParaRPr sz="1100"/>
          </a:p>
          <a:p>
            <a:pPr indent="-298450" lvl="1" marL="914400" rtl="0" algn="l">
              <a:spcBef>
                <a:spcPts val="0"/>
              </a:spcBef>
              <a:spcAft>
                <a:spcPts val="0"/>
              </a:spcAft>
              <a:buSzPts val="1100"/>
              <a:buChar char="○"/>
            </a:pPr>
            <a:r>
              <a:rPr lang="en" sz="1100"/>
              <a:t>New file name is chromosome character only (1-22, X, Y)</a:t>
            </a:r>
            <a:endParaRPr sz="1100"/>
          </a:p>
          <a:p>
            <a:pPr indent="0" lvl="0" marL="914400" rtl="0" algn="l">
              <a:spcBef>
                <a:spcPts val="0"/>
              </a:spcBef>
              <a:spcAft>
                <a:spcPts val="0"/>
              </a:spcAft>
              <a:buNone/>
            </a:pPr>
            <a:r>
              <a:t/>
            </a:r>
            <a:endParaRPr/>
          </a:p>
          <a:p>
            <a:pPr indent="-311150" lvl="0" marL="457200" rtl="0" algn="l">
              <a:spcBef>
                <a:spcPts val="0"/>
              </a:spcBef>
              <a:spcAft>
                <a:spcPts val="0"/>
              </a:spcAft>
              <a:buSzPts val="1300"/>
              <a:buChar char="●"/>
            </a:pPr>
            <a:r>
              <a:rPr lang="en"/>
              <a:t>Such alterations and the new naming convention allow for seamless reference sequence retrieval downstream. Also, this process only needs to be done once.</a:t>
            </a:r>
            <a:endParaRPr/>
          </a:p>
          <a:p>
            <a:pPr indent="-298450" lvl="1" marL="914400" rtl="0" algn="l">
              <a:spcBef>
                <a:spcPts val="0"/>
              </a:spcBef>
              <a:spcAft>
                <a:spcPts val="0"/>
              </a:spcAft>
              <a:buSzPts val="1100"/>
              <a:buChar char="○"/>
            </a:pPr>
            <a:r>
              <a:rPr lang="en"/>
              <a:t>“Chromosome” stored for read alignment record can be used to point to the correct reference file</a:t>
            </a:r>
            <a:endParaRPr/>
          </a:p>
          <a:p>
            <a:pPr indent="-298450" lvl="1" marL="914400" rtl="0" algn="l">
              <a:spcBef>
                <a:spcPts val="0"/>
              </a:spcBef>
              <a:spcAft>
                <a:spcPts val="0"/>
              </a:spcAft>
              <a:buSzPts val="1100"/>
              <a:buChar char="○"/>
            </a:pPr>
            <a:r>
              <a:rPr lang="en"/>
              <a:t>“Position” stored for read alignment record can be used to point to the correct location within the reference file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4" name="Google Shape;244;p25"/>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45" name="Google Shape;245;p25"/>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reference files</a:t>
            </a:r>
            <a:endParaRPr i="1" sz="1300"/>
          </a:p>
        </p:txBody>
      </p:sp>
      <p:pic>
        <p:nvPicPr>
          <p:cNvPr id="246" name="Google Shape;246;p25"/>
          <p:cNvPicPr preferRelativeResize="0"/>
          <p:nvPr/>
        </p:nvPicPr>
        <p:blipFill>
          <a:blip r:embed="rId3">
            <a:alphaModFix/>
          </a:blip>
          <a:stretch>
            <a:fillRect/>
          </a:stretch>
        </p:blipFill>
        <p:spPr>
          <a:xfrm>
            <a:off x="5157500" y="1082825"/>
            <a:ext cx="3436951" cy="3587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6"/>
          <p:cNvPicPr preferRelativeResize="0"/>
          <p:nvPr/>
        </p:nvPicPr>
        <p:blipFill>
          <a:blip r:embed="rId3">
            <a:alphaModFix/>
          </a:blip>
          <a:stretch>
            <a:fillRect/>
          </a:stretch>
        </p:blipFill>
        <p:spPr>
          <a:xfrm>
            <a:off x="4328838" y="3323523"/>
            <a:ext cx="4532076" cy="1418875"/>
          </a:xfrm>
          <a:prstGeom prst="rect">
            <a:avLst/>
          </a:prstGeom>
          <a:noFill/>
          <a:ln>
            <a:noFill/>
          </a:ln>
        </p:spPr>
      </p:pic>
      <p:sp>
        <p:nvSpPr>
          <p:cNvPr id="252" name="Google Shape;252;p26"/>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53" name="Google Shape;253;p26"/>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reference files</a:t>
            </a:r>
            <a:endParaRPr i="1" sz="1300"/>
          </a:p>
        </p:txBody>
      </p:sp>
      <p:sp>
        <p:nvSpPr>
          <p:cNvPr id="254" name="Google Shape;254;p26"/>
          <p:cNvSpPr/>
          <p:nvPr/>
        </p:nvSpPr>
        <p:spPr>
          <a:xfrm>
            <a:off x="6426150" y="2862425"/>
            <a:ext cx="185100" cy="3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txBox="1"/>
          <p:nvPr>
            <p:ph idx="1" type="body"/>
          </p:nvPr>
        </p:nvSpPr>
        <p:spPr>
          <a:xfrm>
            <a:off x="262550" y="1144925"/>
            <a:ext cx="3881400" cy="3626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BAM processing code will initially prompt the user to select a reference file directory.</a:t>
            </a:r>
            <a:endParaRPr/>
          </a:p>
          <a:p>
            <a:pPr indent="-311150" lvl="0" marL="457200" rtl="0" algn="l">
              <a:spcBef>
                <a:spcPts val="0"/>
              </a:spcBef>
              <a:spcAft>
                <a:spcPts val="0"/>
              </a:spcAft>
              <a:buSzPts val="1300"/>
              <a:buChar char="●"/>
            </a:pPr>
            <a:r>
              <a:rPr lang="en"/>
              <a:t>For any particular read, the reference file will be defined based on the chromosome stored for that alignment record.</a:t>
            </a:r>
            <a:endParaRPr/>
          </a:p>
          <a:p>
            <a:pPr indent="-298450" lvl="1" marL="914400" rtl="0" algn="l">
              <a:spcBef>
                <a:spcPts val="0"/>
              </a:spcBef>
              <a:spcAft>
                <a:spcPts val="0"/>
              </a:spcAft>
              <a:buSzPts val="1100"/>
              <a:buChar char="○"/>
            </a:pPr>
            <a:r>
              <a:rPr i="1" lang="en" sz="1100"/>
              <a:t>Rfilename = refDir + str(i.Chr) + “.FASTA”</a:t>
            </a:r>
            <a:endParaRPr i="1" sz="1100"/>
          </a:p>
          <a:p>
            <a:pPr indent="0" lvl="0" marL="914400" rtl="0" algn="l">
              <a:spcBef>
                <a:spcPts val="0"/>
              </a:spcBef>
              <a:spcAft>
                <a:spcPts val="0"/>
              </a:spcAft>
              <a:buNone/>
            </a:pPr>
            <a:r>
              <a:t/>
            </a:r>
            <a:endParaRPr i="1"/>
          </a:p>
          <a:p>
            <a:pPr indent="-311150" lvl="0" marL="457200" rtl="0" algn="l">
              <a:spcBef>
                <a:spcPts val="0"/>
              </a:spcBef>
              <a:spcAft>
                <a:spcPts val="0"/>
              </a:spcAft>
              <a:buSzPts val="1300"/>
              <a:buChar char="●"/>
            </a:pPr>
            <a:r>
              <a:rPr lang="en"/>
              <a:t>Within the defined reference file, the starting point will be defined based on the position stored for that </a:t>
            </a:r>
            <a:r>
              <a:rPr lang="en"/>
              <a:t>alignment</a:t>
            </a:r>
            <a:r>
              <a:rPr lang="en"/>
              <a:t> read.</a:t>
            </a:r>
            <a:endParaRPr/>
          </a:p>
          <a:p>
            <a:pPr indent="-298450" lvl="1" marL="914400" rtl="0" algn="l">
              <a:spcBef>
                <a:spcPts val="0"/>
              </a:spcBef>
              <a:spcAft>
                <a:spcPts val="0"/>
              </a:spcAft>
              <a:buSzPts val="1100"/>
              <a:buChar char="○"/>
            </a:pPr>
            <a:r>
              <a:rPr i="1" lang="en" sz="1100"/>
              <a:t>Rfile.read(i.Pos - 1)</a:t>
            </a:r>
            <a:endParaRPr i="1" sz="1100"/>
          </a:p>
          <a:p>
            <a:pPr indent="0" lvl="0" marL="914400" rtl="0" algn="l">
              <a:spcBef>
                <a:spcPts val="0"/>
              </a:spcBef>
              <a:spcAft>
                <a:spcPts val="0"/>
              </a:spcAft>
              <a:buNone/>
            </a:pPr>
            <a:r>
              <a:t/>
            </a:r>
            <a:endParaRPr i="1"/>
          </a:p>
          <a:p>
            <a:pPr indent="-311150" lvl="0" marL="457200" rtl="0" algn="l">
              <a:spcBef>
                <a:spcPts val="0"/>
              </a:spcBef>
              <a:spcAft>
                <a:spcPts val="0"/>
              </a:spcAft>
              <a:buSzPts val="1300"/>
              <a:buChar char="●"/>
            </a:pPr>
            <a:r>
              <a:rPr lang="en"/>
              <a:t>The length of the reference sequence will be determined using a separate code (alignment_helper.py), which determines read length based on the alignment cigar string.</a:t>
            </a:r>
            <a:endParaRPr i="1"/>
          </a:p>
          <a:p>
            <a:pPr indent="0" lvl="0" marL="0" rtl="0" algn="l">
              <a:spcBef>
                <a:spcPts val="1600"/>
              </a:spcBef>
              <a:spcAft>
                <a:spcPts val="0"/>
              </a:spcAft>
              <a:buNone/>
            </a:pPr>
            <a:r>
              <a:t/>
            </a:r>
            <a:endParaRPr i="1"/>
          </a:p>
          <a:p>
            <a:pPr indent="0" lvl="0" marL="0" rtl="0" algn="l">
              <a:spcBef>
                <a:spcPts val="1600"/>
              </a:spcBef>
              <a:spcAft>
                <a:spcPts val="0"/>
              </a:spcAft>
              <a:buNone/>
            </a:pPr>
            <a:r>
              <a:t/>
            </a:r>
            <a:endParaRPr/>
          </a:p>
          <a:p>
            <a:pPr indent="0" lvl="0" marL="0" rtl="0" algn="l">
              <a:spcBef>
                <a:spcPts val="0"/>
              </a:spcBef>
              <a:spcAft>
                <a:spcPts val="1600"/>
              </a:spcAft>
              <a:buNone/>
            </a:pPr>
            <a:r>
              <a:t/>
            </a:r>
            <a:endParaRPr/>
          </a:p>
        </p:txBody>
      </p:sp>
      <p:pic>
        <p:nvPicPr>
          <p:cNvPr id="256" name="Google Shape;256;p26"/>
          <p:cNvPicPr preferRelativeResize="0"/>
          <p:nvPr/>
        </p:nvPicPr>
        <p:blipFill>
          <a:blip r:embed="rId4">
            <a:alphaModFix/>
          </a:blip>
          <a:stretch>
            <a:fillRect/>
          </a:stretch>
        </p:blipFill>
        <p:spPr>
          <a:xfrm>
            <a:off x="4328850" y="371550"/>
            <a:ext cx="4532074" cy="2373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idx="1" type="body"/>
          </p:nvPr>
        </p:nvSpPr>
        <p:spPr>
          <a:xfrm>
            <a:off x="420925" y="1099000"/>
            <a:ext cx="8294100" cy="24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It is essential to consider the cigar string when attempting to visualize aligned read and reference sequences, as it accounts for events such as deletions and insertions. The shorthand for deciphering these strings is as follows:</a:t>
            </a:r>
            <a:endParaRPr>
              <a:solidFill>
                <a:srgbClr val="000000"/>
              </a:solidFill>
            </a:endParaRPr>
          </a:p>
          <a:p>
            <a:pPr indent="0" lvl="0" marL="0" rtl="0" algn="l">
              <a:lnSpc>
                <a:spcPct val="115000"/>
              </a:lnSpc>
              <a:spcBef>
                <a:spcPts val="0"/>
              </a:spcBef>
              <a:spcAft>
                <a:spcPts val="0"/>
              </a:spcAft>
              <a:buNone/>
            </a:pPr>
            <a:r>
              <a:t/>
            </a:r>
            <a:endParaRPr sz="500">
              <a:solidFill>
                <a:srgbClr val="000000"/>
              </a:solidFil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rPr>
              <a:t>M = match (does not necessarily indicate matching base pairs - just matching alignment)</a:t>
            </a:r>
            <a:endParaRPr sz="1100">
              <a:solidFill>
                <a:srgbClr val="000000"/>
              </a:solidFil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rPr>
              <a:t>D = deletion (gap in read sequence)</a:t>
            </a:r>
            <a:endParaRPr sz="1100">
              <a:solidFill>
                <a:srgbClr val="000000"/>
              </a:solidFil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rPr>
              <a:t>I = insertion (gap in the reference sequence)</a:t>
            </a:r>
            <a:endParaRPr sz="1100">
              <a:solidFill>
                <a:srgbClr val="000000"/>
              </a:solidFil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rPr>
              <a:t>S = soft clipping </a:t>
            </a:r>
            <a:endParaRPr sz="1100">
              <a:solidFill>
                <a:srgbClr val="000000"/>
              </a:solidFil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rPr>
              <a:t>H = hard clipping </a:t>
            </a:r>
            <a:endParaRPr sz="1100">
              <a:solidFill>
                <a:srgbClr val="000000"/>
              </a:solidFill>
            </a:endParaRPr>
          </a:p>
          <a:p>
            <a:pPr indent="0" lvl="0" marL="0" rtl="0" algn="l">
              <a:lnSpc>
                <a:spcPct val="200000"/>
              </a:lnSpc>
              <a:spcBef>
                <a:spcPts val="0"/>
              </a:spcBef>
              <a:spcAft>
                <a:spcPts val="0"/>
              </a:spcAft>
              <a:buNone/>
            </a:pPr>
            <a:r>
              <a:t/>
            </a:r>
            <a:endParaRPr sz="1200">
              <a:solidFill>
                <a:srgbClr val="000000"/>
              </a:solidFill>
            </a:endParaRPr>
          </a:p>
          <a:p>
            <a:pPr indent="0" lvl="0" marL="0" rtl="0" algn="l">
              <a:spcBef>
                <a:spcPts val="0"/>
              </a:spcBef>
              <a:spcAft>
                <a:spcPts val="1600"/>
              </a:spcAft>
              <a:buNone/>
            </a:pPr>
            <a:r>
              <a:t/>
            </a:r>
            <a:endParaRPr sz="1400"/>
          </a:p>
        </p:txBody>
      </p:sp>
      <p:sp>
        <p:nvSpPr>
          <p:cNvPr id="262" name="Google Shape;262;p27"/>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63" name="Google Shape;263;p27"/>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cigars</a:t>
            </a:r>
            <a:endParaRPr i="1" sz="1300"/>
          </a:p>
        </p:txBody>
      </p:sp>
      <p:pic>
        <p:nvPicPr>
          <p:cNvPr id="264" name="Google Shape;264;p27"/>
          <p:cNvPicPr preferRelativeResize="0"/>
          <p:nvPr/>
        </p:nvPicPr>
        <p:blipFill rotWithShape="1">
          <a:blip r:embed="rId3">
            <a:alphaModFix/>
          </a:blip>
          <a:srcRect b="0" l="0" r="0" t="26857"/>
          <a:stretch/>
        </p:blipFill>
        <p:spPr>
          <a:xfrm>
            <a:off x="1146825" y="3547000"/>
            <a:ext cx="6842300" cy="125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70" name="Google Shape;270;p28"/>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cigars</a:t>
            </a:r>
            <a:endParaRPr i="1" sz="1300"/>
          </a:p>
        </p:txBody>
      </p:sp>
      <p:sp>
        <p:nvSpPr>
          <p:cNvPr id="271" name="Google Shape;271;p28"/>
          <p:cNvSpPr txBox="1"/>
          <p:nvPr>
            <p:ph idx="1" type="body"/>
          </p:nvPr>
        </p:nvSpPr>
        <p:spPr>
          <a:xfrm>
            <a:off x="344725" y="1175200"/>
            <a:ext cx="8494500" cy="12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Pybam parsing function </a:t>
            </a:r>
            <a:r>
              <a:rPr i="1" lang="en"/>
              <a:t>sam_l_seq</a:t>
            </a:r>
            <a:r>
              <a:rPr lang="en"/>
              <a:t> returns the length in base pairs of the read sequence stored in the BAM file for that alignment. While using this simple length to determine the reference sequence could conceivably work for a number of situations, there are many for which it would not. For example</a:t>
            </a:r>
            <a:r>
              <a:rPr lang="en" sz="1400"/>
              <a:t>, </a:t>
            </a:r>
            <a:r>
              <a:rPr lang="en"/>
              <a:t>the read sequence could contain deletion events, which would result in an increased character length during actual alignment. (see example below)</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72" name="Google Shape;272;p28"/>
          <p:cNvGraphicFramePr/>
          <p:nvPr/>
        </p:nvGraphicFramePr>
        <p:xfrm>
          <a:off x="1421850" y="2571950"/>
          <a:ext cx="3000000" cy="3000000"/>
        </p:xfrm>
        <a:graphic>
          <a:graphicData uri="http://schemas.openxmlformats.org/drawingml/2006/table">
            <a:tbl>
              <a:tblPr>
                <a:noFill/>
                <a:tableStyleId>{F31383E0-5307-49F5-A2B8-DECB5BCCC131}</a:tableStyleId>
              </a:tblPr>
              <a:tblGrid>
                <a:gridCol w="933250"/>
                <a:gridCol w="382850"/>
                <a:gridCol w="382850"/>
                <a:gridCol w="382850"/>
                <a:gridCol w="382850"/>
                <a:gridCol w="382850"/>
                <a:gridCol w="382850"/>
                <a:gridCol w="382850"/>
                <a:gridCol w="382850"/>
                <a:gridCol w="382850"/>
                <a:gridCol w="382850"/>
                <a:gridCol w="470400"/>
                <a:gridCol w="1108075"/>
              </a:tblGrid>
              <a:tr h="396200">
                <a:tc>
                  <a:txBody>
                    <a:bodyPr/>
                    <a:lstStyle/>
                    <a:p>
                      <a:pPr indent="0" lvl="0" marL="0" rtl="0" algn="l">
                        <a:spcBef>
                          <a:spcPts val="0"/>
                        </a:spcBef>
                        <a:spcAft>
                          <a:spcPts val="0"/>
                        </a:spcAft>
                        <a:buNone/>
                      </a:pPr>
                      <a:r>
                        <a:rPr b="1" lang="en" sz="1300">
                          <a:latin typeface="Calibri"/>
                          <a:ea typeface="Calibri"/>
                          <a:cs typeface="Calibri"/>
                          <a:sym typeface="Calibri"/>
                        </a:rPr>
                        <a:t>Read </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T</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G</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C</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C</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T</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G</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8bp</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10 characters</a:t>
                      </a:r>
                      <a:endParaRPr b="1" sz="1300">
                        <a:latin typeface="Calibri"/>
                        <a:ea typeface="Calibri"/>
                        <a:cs typeface="Calibri"/>
                        <a:sym typeface="Calibri"/>
                      </a:endParaRPr>
                    </a:p>
                  </a:txBody>
                  <a:tcPr marT="91425" marB="91425" marR="91425" marL="91425"/>
                </a:tc>
              </a:tr>
              <a:tr h="396200">
                <a:tc>
                  <a:txBody>
                    <a:bodyPr/>
                    <a:lstStyle/>
                    <a:p>
                      <a:pPr indent="0" lvl="0" marL="0" rtl="0" algn="l">
                        <a:spcBef>
                          <a:spcPts val="0"/>
                        </a:spcBef>
                        <a:spcAft>
                          <a:spcPts val="0"/>
                        </a:spcAft>
                        <a:buNone/>
                      </a:pPr>
                      <a:r>
                        <a:rPr b="1" lang="en" sz="1300">
                          <a:latin typeface="Calibri"/>
                          <a:ea typeface="Calibri"/>
                          <a:cs typeface="Calibri"/>
                          <a:sym typeface="Calibri"/>
                        </a:rPr>
                        <a:t>Reference</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T</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G</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C</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G</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C</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C</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A</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8bp</a:t>
                      </a:r>
                      <a:endParaRPr b="1" sz="13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300">
                          <a:latin typeface="Calibri"/>
                          <a:ea typeface="Calibri"/>
                          <a:cs typeface="Calibri"/>
                          <a:sym typeface="Calibri"/>
                        </a:rPr>
                        <a:t>8 characters</a:t>
                      </a:r>
                      <a:endParaRPr b="1" sz="1300">
                        <a:latin typeface="Calibri"/>
                        <a:ea typeface="Calibri"/>
                        <a:cs typeface="Calibri"/>
                        <a:sym typeface="Calibri"/>
                      </a:endParaRPr>
                    </a:p>
                  </a:txBody>
                  <a:tcPr marT="91425" marB="91425" marR="91425" marL="91425"/>
                </a:tc>
              </a:tr>
            </a:tbl>
          </a:graphicData>
        </a:graphic>
      </p:graphicFrame>
      <p:sp>
        <p:nvSpPr>
          <p:cNvPr id="273" name="Google Shape;273;p28"/>
          <p:cNvSpPr txBox="1"/>
          <p:nvPr>
            <p:ph idx="1" type="body"/>
          </p:nvPr>
        </p:nvSpPr>
        <p:spPr>
          <a:xfrm>
            <a:off x="344725" y="3703000"/>
            <a:ext cx="8611200" cy="8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this example, the read sequence contains a total of 8 base pairs; however, there is a 2 base pair deletion. Thus, when the read and reference sequences are aligned 1 to 1, the character length of the read sequence becomes 10 base pairs rather than 8. Using the static length of 8 to pull the reference sequence would result in it being 2 base pairs short for alignment.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idx="1" type="body"/>
          </p:nvPr>
        </p:nvSpPr>
        <p:spPr>
          <a:xfrm>
            <a:off x="561175" y="1049750"/>
            <a:ext cx="2534700" cy="313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The length of the reference sequence is dependent on the CIGAR</a:t>
            </a:r>
            <a:endParaRPr sz="1200"/>
          </a:p>
          <a:p>
            <a:pPr indent="-304800" lvl="0" marL="457200" rtl="0" algn="l">
              <a:spcBef>
                <a:spcPts val="0"/>
              </a:spcBef>
              <a:spcAft>
                <a:spcPts val="0"/>
              </a:spcAft>
              <a:buSzPts val="1200"/>
              <a:buChar char="●"/>
            </a:pPr>
            <a:r>
              <a:rPr lang="en" sz="1200"/>
              <a:t>The function howLongShouldReferenceSequenceBe() counts the number of </a:t>
            </a:r>
            <a:r>
              <a:rPr lang="en" sz="1200"/>
              <a:t>nucleotides for relevant CIGARs</a:t>
            </a:r>
            <a:endParaRPr sz="1200"/>
          </a:p>
          <a:p>
            <a:pPr indent="-292100" lvl="1" marL="914400" rtl="0" algn="l">
              <a:spcBef>
                <a:spcPts val="0"/>
              </a:spcBef>
              <a:spcAft>
                <a:spcPts val="0"/>
              </a:spcAft>
              <a:buSzPts val="1000"/>
              <a:buChar char="○"/>
            </a:pPr>
            <a:r>
              <a:rPr lang="en" sz="1000"/>
              <a:t>Match, Alignment gap, deletion event, and soft clip</a:t>
            </a:r>
            <a:endParaRPr sz="1000"/>
          </a:p>
          <a:p>
            <a:pPr indent="-292100" lvl="1" marL="914400" rtl="0" algn="l">
              <a:spcBef>
                <a:spcPts val="0"/>
              </a:spcBef>
              <a:spcAft>
                <a:spcPts val="0"/>
              </a:spcAft>
              <a:buSzPts val="1000"/>
              <a:buChar char="○"/>
            </a:pPr>
            <a:r>
              <a:rPr lang="en" sz="1000"/>
              <a:t>It ignores hard clips and insertion events</a:t>
            </a:r>
            <a:endParaRPr sz="1000"/>
          </a:p>
          <a:p>
            <a:pPr indent="-304800" lvl="0" marL="457200" rtl="0" algn="l">
              <a:spcBef>
                <a:spcPts val="0"/>
              </a:spcBef>
              <a:spcAft>
                <a:spcPts val="0"/>
              </a:spcAft>
              <a:buSzPts val="1200"/>
              <a:buChar char="●"/>
            </a:pPr>
            <a:r>
              <a:rPr lang="en" sz="1200"/>
              <a:t>By summing the relevant CIGAR events, the user can pull the full length of the relevant reference read sequence</a:t>
            </a:r>
            <a:endParaRPr sz="1200"/>
          </a:p>
        </p:txBody>
      </p:sp>
      <p:sp>
        <p:nvSpPr>
          <p:cNvPr id="279" name="Google Shape;279;p29"/>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80" name="Google Shape;280;p29"/>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cigar -&gt; read length</a:t>
            </a:r>
            <a:endParaRPr i="1" sz="1300"/>
          </a:p>
        </p:txBody>
      </p:sp>
      <p:pic>
        <p:nvPicPr>
          <p:cNvPr id="281" name="Google Shape;281;p29"/>
          <p:cNvPicPr preferRelativeResize="0"/>
          <p:nvPr/>
        </p:nvPicPr>
        <p:blipFill>
          <a:blip r:embed="rId3">
            <a:alphaModFix/>
          </a:blip>
          <a:stretch>
            <a:fillRect/>
          </a:stretch>
        </p:blipFill>
        <p:spPr>
          <a:xfrm>
            <a:off x="3216025" y="1772075"/>
            <a:ext cx="4329524" cy="2990425"/>
          </a:xfrm>
          <a:prstGeom prst="rect">
            <a:avLst/>
          </a:prstGeom>
          <a:noFill/>
          <a:ln>
            <a:noFill/>
          </a:ln>
        </p:spPr>
      </p:pic>
      <p:pic>
        <p:nvPicPr>
          <p:cNvPr id="282" name="Google Shape;282;p29"/>
          <p:cNvPicPr preferRelativeResize="0"/>
          <p:nvPr/>
        </p:nvPicPr>
        <p:blipFill>
          <a:blip r:embed="rId4">
            <a:alphaModFix/>
          </a:blip>
          <a:stretch>
            <a:fillRect/>
          </a:stretch>
        </p:blipFill>
        <p:spPr>
          <a:xfrm>
            <a:off x="3216025" y="1099000"/>
            <a:ext cx="5080251" cy="5960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idx="1" type="body"/>
          </p:nvPr>
        </p:nvSpPr>
        <p:spPr>
          <a:xfrm>
            <a:off x="383825" y="2264100"/>
            <a:ext cx="3116700" cy="266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sample data text file includes:</a:t>
            </a:r>
            <a:endParaRPr/>
          </a:p>
          <a:p>
            <a:pPr indent="-298450" lvl="1" marL="914400" rtl="0" algn="l">
              <a:spcBef>
                <a:spcPts val="0"/>
              </a:spcBef>
              <a:spcAft>
                <a:spcPts val="0"/>
              </a:spcAft>
              <a:buSzPts val="1100"/>
              <a:buChar char="○"/>
            </a:pPr>
            <a:r>
              <a:rPr lang="en"/>
              <a:t>Read Name</a:t>
            </a:r>
            <a:endParaRPr/>
          </a:p>
          <a:p>
            <a:pPr indent="-298450" lvl="1" marL="914400" rtl="0" algn="l">
              <a:spcBef>
                <a:spcPts val="0"/>
              </a:spcBef>
              <a:spcAft>
                <a:spcPts val="0"/>
              </a:spcAft>
              <a:buSzPts val="1100"/>
              <a:buChar char="○"/>
            </a:pPr>
            <a:r>
              <a:rPr lang="en"/>
              <a:t>Chromosome &amp; Position</a:t>
            </a:r>
            <a:endParaRPr/>
          </a:p>
          <a:p>
            <a:pPr indent="-298450" lvl="1" marL="914400" rtl="0" algn="l">
              <a:spcBef>
                <a:spcPts val="0"/>
              </a:spcBef>
              <a:spcAft>
                <a:spcPts val="0"/>
              </a:spcAft>
              <a:buSzPts val="1100"/>
              <a:buChar char="○"/>
            </a:pPr>
            <a:r>
              <a:rPr lang="en"/>
              <a:t>Read Length</a:t>
            </a:r>
            <a:endParaRPr/>
          </a:p>
          <a:p>
            <a:pPr indent="-298450" lvl="1" marL="914400" rtl="0" algn="l">
              <a:spcBef>
                <a:spcPts val="0"/>
              </a:spcBef>
              <a:spcAft>
                <a:spcPts val="0"/>
              </a:spcAft>
              <a:buSzPts val="1100"/>
              <a:buChar char="○"/>
            </a:pPr>
            <a:r>
              <a:rPr lang="en"/>
              <a:t>Cigar String</a:t>
            </a:r>
            <a:endParaRPr/>
          </a:p>
          <a:p>
            <a:pPr indent="-298450" lvl="1" marL="914400" rtl="0" algn="l">
              <a:spcBef>
                <a:spcPts val="0"/>
              </a:spcBef>
              <a:spcAft>
                <a:spcPts val="0"/>
              </a:spcAft>
              <a:buSzPts val="1100"/>
              <a:buChar char="○"/>
            </a:pPr>
            <a:r>
              <a:rPr lang="en"/>
              <a:t>Read Sequence</a:t>
            </a:r>
            <a:endParaRPr/>
          </a:p>
          <a:p>
            <a:pPr indent="-298450" lvl="1" marL="914400" rtl="0" algn="l">
              <a:spcBef>
                <a:spcPts val="0"/>
              </a:spcBef>
              <a:spcAft>
                <a:spcPts val="0"/>
              </a:spcAft>
              <a:buSzPts val="1100"/>
              <a:buChar char="○"/>
            </a:pPr>
            <a:r>
              <a:rPr lang="en"/>
              <a:t>Reference Sequence</a:t>
            </a:r>
            <a:endParaRPr/>
          </a:p>
          <a:p>
            <a:pPr indent="0" lvl="0" marL="914400" rtl="0" algn="l">
              <a:spcBef>
                <a:spcPts val="0"/>
              </a:spcBef>
              <a:spcAft>
                <a:spcPts val="0"/>
              </a:spcAft>
              <a:buNone/>
            </a:pPr>
            <a:r>
              <a:t/>
            </a:r>
            <a:endParaRPr/>
          </a:p>
          <a:p>
            <a:pPr indent="-311150" lvl="0" marL="457200" rtl="0" algn="l">
              <a:spcBef>
                <a:spcPts val="0"/>
              </a:spcBef>
              <a:spcAft>
                <a:spcPts val="0"/>
              </a:spcAft>
              <a:buSzPts val="1300"/>
              <a:buChar char="●"/>
            </a:pPr>
            <a:r>
              <a:rPr lang="en"/>
              <a:t>Other available informations which could be included if deemed useful:</a:t>
            </a:r>
            <a:endParaRPr/>
          </a:p>
          <a:p>
            <a:pPr indent="-298450" lvl="1" marL="914400" rtl="0" algn="l">
              <a:spcBef>
                <a:spcPts val="0"/>
              </a:spcBef>
              <a:spcAft>
                <a:spcPts val="0"/>
              </a:spcAft>
              <a:buSzPts val="1100"/>
              <a:buChar char="○"/>
            </a:pPr>
            <a:r>
              <a:rPr lang="en"/>
              <a:t>SA Chromosome</a:t>
            </a:r>
            <a:endParaRPr/>
          </a:p>
          <a:p>
            <a:pPr indent="-298450" lvl="1" marL="914400" rtl="0" algn="l">
              <a:spcBef>
                <a:spcPts val="0"/>
              </a:spcBef>
              <a:spcAft>
                <a:spcPts val="0"/>
              </a:spcAft>
              <a:buSzPts val="1100"/>
              <a:buChar char="○"/>
            </a:pPr>
            <a:r>
              <a:rPr lang="en"/>
              <a:t>SA Position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1371600" marR="152400" rtl="0" algn="l">
              <a:lnSpc>
                <a:spcPct val="145000"/>
              </a:lnSpc>
              <a:spcBef>
                <a:spcPts val="1600"/>
              </a:spcBef>
              <a:spcAft>
                <a:spcPts val="0"/>
              </a:spcAft>
              <a:buNone/>
            </a:pPr>
            <a:r>
              <a:t/>
            </a:r>
            <a:endParaRPr sz="1000">
              <a:solidFill>
                <a:srgbClr val="24292E"/>
              </a:solidFill>
              <a:latin typeface="Consolas"/>
              <a:ea typeface="Consolas"/>
              <a:cs typeface="Consolas"/>
              <a:sym typeface="Consolas"/>
            </a:endParaRPr>
          </a:p>
          <a:p>
            <a:pPr indent="0" lvl="0" marL="1371600" rtl="0" algn="l">
              <a:spcBef>
                <a:spcPts val="0"/>
              </a:spcBef>
              <a:spcAft>
                <a:spcPts val="1600"/>
              </a:spcAft>
              <a:buNone/>
            </a:pPr>
            <a:r>
              <a:t/>
            </a:r>
            <a:endParaRPr/>
          </a:p>
        </p:txBody>
      </p:sp>
      <p:sp>
        <p:nvSpPr>
          <p:cNvPr id="288" name="Google Shape;288;p30"/>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289" name="Google Shape;289;p30"/>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bridging the gap</a:t>
            </a:r>
            <a:endParaRPr i="1" sz="1300"/>
          </a:p>
        </p:txBody>
      </p:sp>
      <p:sp>
        <p:nvSpPr>
          <p:cNvPr id="290" name="Google Shape;290;p30"/>
          <p:cNvSpPr txBox="1"/>
          <p:nvPr>
            <p:ph idx="1" type="body"/>
          </p:nvPr>
        </p:nvSpPr>
        <p:spPr>
          <a:xfrm>
            <a:off x="383825" y="1062200"/>
            <a:ext cx="36348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GUI for our fusion gene viewer is still under development. To bridge the gap between BAM processing and alignment viewing, a text file with sample data is generated, which can then be read by the alignment_tester.py code. (GUI code)</a:t>
            </a:r>
            <a:endParaRPr/>
          </a:p>
          <a:p>
            <a:pPr indent="0" lvl="0" marL="0" rtl="0" algn="l">
              <a:spcBef>
                <a:spcPts val="1600"/>
              </a:spcBef>
              <a:spcAft>
                <a:spcPts val="0"/>
              </a:spcAft>
              <a:buNone/>
            </a:pPr>
            <a:r>
              <a:t/>
            </a:r>
            <a:endParaRPr/>
          </a:p>
          <a:p>
            <a:pPr indent="0" lvl="0" marL="1371600" marR="152400" rtl="0" algn="l">
              <a:lnSpc>
                <a:spcPct val="145000"/>
              </a:lnSpc>
              <a:spcBef>
                <a:spcPts val="1600"/>
              </a:spcBef>
              <a:spcAft>
                <a:spcPts val="0"/>
              </a:spcAft>
              <a:buNone/>
            </a:pPr>
            <a:r>
              <a:t/>
            </a:r>
            <a:endParaRPr sz="1000">
              <a:solidFill>
                <a:srgbClr val="24292E"/>
              </a:solidFill>
              <a:latin typeface="Consolas"/>
              <a:ea typeface="Consolas"/>
              <a:cs typeface="Consolas"/>
              <a:sym typeface="Consolas"/>
            </a:endParaRPr>
          </a:p>
          <a:p>
            <a:pPr indent="0" lvl="0" marL="1371600" rtl="0" algn="l">
              <a:spcBef>
                <a:spcPts val="0"/>
              </a:spcBef>
              <a:spcAft>
                <a:spcPts val="1600"/>
              </a:spcAft>
              <a:buNone/>
            </a:pPr>
            <a:r>
              <a:t/>
            </a:r>
            <a:endParaRPr/>
          </a:p>
        </p:txBody>
      </p:sp>
      <p:pic>
        <p:nvPicPr>
          <p:cNvPr id="291" name="Google Shape;291;p30"/>
          <p:cNvPicPr preferRelativeResize="0"/>
          <p:nvPr/>
        </p:nvPicPr>
        <p:blipFill>
          <a:blip r:embed="rId3">
            <a:alphaModFix/>
          </a:blip>
          <a:stretch>
            <a:fillRect/>
          </a:stretch>
        </p:blipFill>
        <p:spPr>
          <a:xfrm>
            <a:off x="5117950" y="2846475"/>
            <a:ext cx="2778950" cy="1985925"/>
          </a:xfrm>
          <a:prstGeom prst="rect">
            <a:avLst/>
          </a:prstGeom>
          <a:noFill/>
          <a:ln>
            <a:noFill/>
          </a:ln>
        </p:spPr>
      </p:pic>
      <p:sp>
        <p:nvSpPr>
          <p:cNvPr id="292" name="Google Shape;292;p30"/>
          <p:cNvSpPr/>
          <p:nvPr/>
        </p:nvSpPr>
        <p:spPr>
          <a:xfrm>
            <a:off x="6389075" y="2540075"/>
            <a:ext cx="236700" cy="214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0"/>
          <p:cNvPicPr preferRelativeResize="0"/>
          <p:nvPr/>
        </p:nvPicPr>
        <p:blipFill>
          <a:blip r:embed="rId4">
            <a:alphaModFix/>
          </a:blip>
          <a:stretch>
            <a:fillRect/>
          </a:stretch>
        </p:blipFill>
        <p:spPr>
          <a:xfrm>
            <a:off x="4921088" y="311088"/>
            <a:ext cx="3172665" cy="2136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idx="1" type="body"/>
          </p:nvPr>
        </p:nvSpPr>
        <p:spPr>
          <a:xfrm>
            <a:off x="420925" y="1615125"/>
            <a:ext cx="4841400" cy="2970900"/>
          </a:xfrm>
          <a:prstGeom prst="rect">
            <a:avLst/>
          </a:prstGeom>
        </p:spPr>
        <p:txBody>
          <a:bodyPr anchorCtr="0" anchor="t" bIns="91425" lIns="91425" spcFirstLastPara="1" rIns="91425" wrap="square" tIns="91425">
            <a:noAutofit/>
          </a:bodyPr>
          <a:lstStyle/>
          <a:p>
            <a:pPr indent="-323850" lvl="0" marL="457200" rtl="0" algn="l">
              <a:lnSpc>
                <a:spcPct val="90000"/>
              </a:lnSpc>
              <a:spcBef>
                <a:spcPts val="1000"/>
              </a:spcBef>
              <a:spcAft>
                <a:spcPts val="0"/>
              </a:spcAft>
              <a:buClr>
                <a:srgbClr val="000000"/>
              </a:buClr>
              <a:buSzPts val="1500"/>
              <a:buFont typeface="Calibri"/>
              <a:buChar char="●"/>
            </a:pPr>
            <a:r>
              <a:rPr lang="en" sz="1500">
                <a:solidFill>
                  <a:srgbClr val="000000"/>
                </a:solidFill>
              </a:rPr>
              <a:t>Tkinter isa GUI framework that is built into Python standard library</a:t>
            </a:r>
            <a:endParaRPr sz="1500">
              <a:solidFill>
                <a:srgbClr val="000000"/>
              </a:solidFill>
            </a:endParaRPr>
          </a:p>
          <a:p>
            <a:pPr indent="-323850" lvl="0" marL="457200" rtl="0" algn="l">
              <a:lnSpc>
                <a:spcPct val="90000"/>
              </a:lnSpc>
              <a:spcBef>
                <a:spcPts val="0"/>
              </a:spcBef>
              <a:spcAft>
                <a:spcPts val="0"/>
              </a:spcAft>
              <a:buClr>
                <a:srgbClr val="000000"/>
              </a:buClr>
              <a:buSzPts val="1500"/>
              <a:buFont typeface="Calibri"/>
              <a:buChar char="●"/>
            </a:pPr>
            <a:r>
              <a:rPr lang="en" sz="1500">
                <a:solidFill>
                  <a:srgbClr val="000000"/>
                </a:solidFill>
              </a:rPr>
              <a:t>functional and cross-platform </a:t>
            </a:r>
            <a:endParaRPr sz="1500">
              <a:solidFill>
                <a:srgbClr val="000000"/>
              </a:solidFill>
            </a:endParaRPr>
          </a:p>
          <a:p>
            <a:pPr indent="-323850" lvl="0" marL="457200" rtl="0" algn="l">
              <a:lnSpc>
                <a:spcPct val="90000"/>
              </a:lnSpc>
              <a:spcBef>
                <a:spcPts val="0"/>
              </a:spcBef>
              <a:spcAft>
                <a:spcPts val="0"/>
              </a:spcAft>
              <a:buClr>
                <a:srgbClr val="000000"/>
              </a:buClr>
              <a:buSzPts val="1500"/>
              <a:buFont typeface="Calibri"/>
              <a:buChar char="●"/>
            </a:pPr>
            <a:r>
              <a:rPr lang="en" sz="1500">
                <a:solidFill>
                  <a:srgbClr val="000000"/>
                </a:solidFill>
              </a:rPr>
              <a:t>Start by using Python’s built-in IDLE editor then used Spyder</a:t>
            </a:r>
            <a:endParaRPr sz="1500">
              <a:solidFill>
                <a:srgbClr val="000000"/>
              </a:solidFill>
            </a:endParaRPr>
          </a:p>
          <a:p>
            <a:pPr indent="-323850" lvl="0" marL="457200" rtl="0" algn="l">
              <a:lnSpc>
                <a:spcPct val="90000"/>
              </a:lnSpc>
              <a:spcBef>
                <a:spcPts val="0"/>
              </a:spcBef>
              <a:spcAft>
                <a:spcPts val="0"/>
              </a:spcAft>
              <a:buClr>
                <a:srgbClr val="000000"/>
              </a:buClr>
              <a:buSzPts val="1500"/>
              <a:buFont typeface="Calibri"/>
              <a:buChar char="●"/>
            </a:pPr>
            <a:r>
              <a:rPr lang="en" sz="1500">
                <a:solidFill>
                  <a:srgbClr val="000000"/>
                </a:solidFill>
              </a:rPr>
              <a:t>Proposed Layout:</a:t>
            </a:r>
            <a:endParaRPr sz="1500">
              <a:solidFill>
                <a:srgbClr val="000000"/>
              </a:solidFill>
            </a:endParaRPr>
          </a:p>
          <a:p>
            <a:pPr indent="-298450" lvl="1" marL="914400" rtl="0" algn="l">
              <a:lnSpc>
                <a:spcPct val="90000"/>
              </a:lnSpc>
              <a:spcBef>
                <a:spcPts val="0"/>
              </a:spcBef>
              <a:spcAft>
                <a:spcPts val="0"/>
              </a:spcAft>
              <a:buClr>
                <a:srgbClr val="000000"/>
              </a:buClr>
              <a:buSzPts val="1100"/>
              <a:buFont typeface="Calibri"/>
              <a:buChar char="○"/>
            </a:pPr>
            <a:r>
              <a:rPr lang="en" sz="1200">
                <a:solidFill>
                  <a:srgbClr val="000000"/>
                </a:solidFill>
              </a:rPr>
              <a:t>import button</a:t>
            </a:r>
            <a:endParaRPr sz="1200">
              <a:solidFill>
                <a:srgbClr val="000000"/>
              </a:solidFill>
            </a:endParaRPr>
          </a:p>
          <a:p>
            <a:pPr indent="-298450" lvl="1" marL="914400" rtl="0" algn="l">
              <a:lnSpc>
                <a:spcPct val="90000"/>
              </a:lnSpc>
              <a:spcBef>
                <a:spcPts val="0"/>
              </a:spcBef>
              <a:spcAft>
                <a:spcPts val="0"/>
              </a:spcAft>
              <a:buClr>
                <a:srgbClr val="000000"/>
              </a:buClr>
              <a:buSzPts val="1100"/>
              <a:buFont typeface="Calibri"/>
              <a:buChar char="○"/>
            </a:pPr>
            <a:r>
              <a:rPr lang="en" sz="1200">
                <a:solidFill>
                  <a:srgbClr val="000000"/>
                </a:solidFill>
              </a:rPr>
              <a:t>welcome message</a:t>
            </a:r>
            <a:endParaRPr sz="1200">
              <a:solidFill>
                <a:srgbClr val="000000"/>
              </a:solidFill>
            </a:endParaRPr>
          </a:p>
          <a:p>
            <a:pPr indent="-298450" lvl="1" marL="914400" rtl="0" algn="l">
              <a:lnSpc>
                <a:spcPct val="100000"/>
              </a:lnSpc>
              <a:spcBef>
                <a:spcPts val="0"/>
              </a:spcBef>
              <a:spcAft>
                <a:spcPts val="0"/>
              </a:spcAft>
              <a:buClr>
                <a:srgbClr val="000000"/>
              </a:buClr>
              <a:buSzPts val="1100"/>
              <a:buFont typeface="Calibri"/>
              <a:buChar char="○"/>
            </a:pPr>
            <a:r>
              <a:rPr lang="en" sz="1200">
                <a:solidFill>
                  <a:srgbClr val="000000"/>
                </a:solidFill>
              </a:rPr>
              <a:t>Directions</a:t>
            </a:r>
            <a:endParaRPr sz="1200">
              <a:solidFill>
                <a:srgbClr val="000000"/>
              </a:solidFill>
            </a:endParaRPr>
          </a:p>
          <a:p>
            <a:pPr indent="-323850" lvl="0" marL="457200" rtl="0" algn="l">
              <a:lnSpc>
                <a:spcPct val="100000"/>
              </a:lnSpc>
              <a:spcBef>
                <a:spcPts val="500"/>
              </a:spcBef>
              <a:spcAft>
                <a:spcPts val="0"/>
              </a:spcAft>
              <a:buClr>
                <a:srgbClr val="000000"/>
              </a:buClr>
              <a:buSzPts val="1500"/>
              <a:buFont typeface="Calibri"/>
              <a:buChar char="●"/>
            </a:pPr>
            <a:r>
              <a:rPr lang="en" sz="1500">
                <a:solidFill>
                  <a:srgbClr val="000000"/>
                </a:solidFill>
              </a:rPr>
              <a:t>Link to Code:</a:t>
            </a:r>
            <a:endParaRPr sz="1500">
              <a:solidFill>
                <a:srgbClr val="000000"/>
              </a:solidFill>
            </a:endParaRPr>
          </a:p>
          <a:p>
            <a:pPr indent="0" lvl="0" marL="0" rtl="0" algn="l">
              <a:lnSpc>
                <a:spcPct val="90000"/>
              </a:lnSpc>
              <a:spcBef>
                <a:spcPts val="1000"/>
              </a:spcBef>
              <a:spcAft>
                <a:spcPts val="2100"/>
              </a:spcAft>
              <a:buNone/>
            </a:pPr>
            <a:r>
              <a:rPr lang="en" sz="1100" u="sng">
                <a:solidFill>
                  <a:srgbClr val="0000FF"/>
                </a:solidFill>
                <a:hlinkClick r:id="rId3">
                  <a:extLst>
                    <a:ext uri="{A12FA001-AC4F-418D-AE19-62706E023703}">
                      <ahyp:hlinkClr val="tx"/>
                    </a:ext>
                  </a:extLst>
                </a:hlinkClick>
              </a:rPr>
              <a:t>https://github.com/srfreund/BIOT670/blob/master/Fusion%20Gene%20GUI</a:t>
            </a:r>
            <a:endParaRPr sz="700">
              <a:solidFill>
                <a:srgbClr val="0000FF"/>
              </a:solidFill>
            </a:endParaRPr>
          </a:p>
        </p:txBody>
      </p:sp>
      <p:pic>
        <p:nvPicPr>
          <p:cNvPr id="299" name="Google Shape;299;p31"/>
          <p:cNvPicPr preferRelativeResize="0"/>
          <p:nvPr/>
        </p:nvPicPr>
        <p:blipFill>
          <a:blip r:embed="rId4">
            <a:alphaModFix/>
          </a:blip>
          <a:stretch>
            <a:fillRect/>
          </a:stretch>
        </p:blipFill>
        <p:spPr>
          <a:xfrm>
            <a:off x="5331850" y="1960250"/>
            <a:ext cx="3381073" cy="1957076"/>
          </a:xfrm>
          <a:prstGeom prst="rect">
            <a:avLst/>
          </a:prstGeom>
          <a:noFill/>
          <a:ln>
            <a:noFill/>
          </a:ln>
        </p:spPr>
      </p:pic>
      <p:sp>
        <p:nvSpPr>
          <p:cNvPr id="300" name="Google Shape;300;p31"/>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01" name="Google Shape;301;p31"/>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302" name="Google Shape;302;p31"/>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Tkinter</a:t>
            </a:r>
            <a:endParaRPr b="1" sz="2600">
              <a:solidFill>
                <a:srgbClr val="351C75"/>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598625" y="1208063"/>
            <a:ext cx="8091900" cy="2691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Design viewer for fusion gene transcripts from .bam file</a:t>
            </a:r>
            <a:endParaRPr sz="1600"/>
          </a:p>
          <a:p>
            <a:pPr indent="-330200" lvl="1" marL="914400" rtl="0" algn="l">
              <a:lnSpc>
                <a:spcPct val="100000"/>
              </a:lnSpc>
              <a:spcBef>
                <a:spcPts val="0"/>
              </a:spcBef>
              <a:spcAft>
                <a:spcPts val="0"/>
              </a:spcAft>
              <a:buSzPts val="1600"/>
              <a:buChar char="○"/>
            </a:pPr>
            <a:r>
              <a:rPr lang="en" sz="1400"/>
              <a:t>Tool would be helpful for analyzing sequence data related to pediatric cancers</a:t>
            </a:r>
            <a:endParaRPr sz="1600"/>
          </a:p>
          <a:p>
            <a:pPr indent="-317500" lvl="1" marL="914400" rtl="0" algn="l">
              <a:lnSpc>
                <a:spcPct val="100000"/>
              </a:lnSpc>
              <a:spcBef>
                <a:spcPts val="0"/>
              </a:spcBef>
              <a:spcAft>
                <a:spcPts val="0"/>
              </a:spcAft>
              <a:buSzPts val="1400"/>
              <a:buChar char="○"/>
            </a:pPr>
            <a:r>
              <a:rPr lang="en" sz="1400"/>
              <a:t>Display reference fusion partner genes in alignment with fusion gene sequencing read order</a:t>
            </a:r>
            <a:endParaRPr sz="1400"/>
          </a:p>
          <a:p>
            <a:pPr indent="-317500" lvl="1" marL="914400" rtl="0" algn="l">
              <a:lnSpc>
                <a:spcPct val="100000"/>
              </a:lnSpc>
              <a:spcBef>
                <a:spcPts val="0"/>
              </a:spcBef>
              <a:spcAft>
                <a:spcPts val="0"/>
              </a:spcAft>
              <a:buSzPts val="1400"/>
              <a:buChar char="○"/>
            </a:pPr>
            <a:r>
              <a:rPr lang="en" sz="1400"/>
              <a:t>Allow continuous view of read sequence and breakpoint identification</a:t>
            </a:r>
            <a:endParaRPr sz="1400"/>
          </a:p>
          <a:p>
            <a:pPr indent="-317500" lvl="1" marL="914400" rtl="0" algn="l">
              <a:lnSpc>
                <a:spcPct val="100000"/>
              </a:lnSpc>
              <a:spcBef>
                <a:spcPts val="0"/>
              </a:spcBef>
              <a:spcAft>
                <a:spcPts val="0"/>
              </a:spcAft>
              <a:buSzPts val="1400"/>
              <a:buChar char="○"/>
            </a:pPr>
            <a:r>
              <a:rPr lang="en" sz="1400"/>
              <a:t>Create a general user interface (GUI) for the user to import a .bam file for analysis</a:t>
            </a:r>
            <a:endParaRPr sz="1400"/>
          </a:p>
          <a:p>
            <a:pPr indent="0" lvl="0" marL="914400" rtl="0" algn="l">
              <a:lnSpc>
                <a:spcPct val="100000"/>
              </a:lnSpc>
              <a:spcBef>
                <a:spcPts val="0"/>
              </a:spcBef>
              <a:spcAft>
                <a:spcPts val="0"/>
              </a:spcAft>
              <a:buNone/>
            </a:pPr>
            <a:r>
              <a:t/>
            </a:r>
            <a:endParaRPr sz="1400"/>
          </a:p>
          <a:p>
            <a:pPr indent="0" lvl="0" marL="914400" rtl="0" algn="l">
              <a:lnSpc>
                <a:spcPct val="100000"/>
              </a:lnSpc>
              <a:spcBef>
                <a:spcPts val="0"/>
              </a:spcBef>
              <a:spcAft>
                <a:spcPts val="0"/>
              </a:spcAft>
              <a:buNone/>
            </a:pPr>
            <a:r>
              <a:t/>
            </a:r>
            <a:endParaRPr sz="1400"/>
          </a:p>
          <a:p>
            <a:pPr indent="0" lvl="0" marL="9144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Divided project into three main parts:</a:t>
            </a:r>
            <a:endParaRPr sz="1600"/>
          </a:p>
          <a:p>
            <a:pPr indent="-317500" lvl="1" marL="914400" rtl="0" algn="l">
              <a:lnSpc>
                <a:spcPct val="100000"/>
              </a:lnSpc>
              <a:spcBef>
                <a:spcPts val="0"/>
              </a:spcBef>
              <a:spcAft>
                <a:spcPts val="0"/>
              </a:spcAft>
              <a:buSzPts val="1400"/>
              <a:buChar char="○"/>
            </a:pPr>
            <a:r>
              <a:rPr lang="en" sz="1400"/>
              <a:t>Initial Research</a:t>
            </a:r>
            <a:endParaRPr sz="1400"/>
          </a:p>
          <a:p>
            <a:pPr indent="-317500" lvl="1" marL="914400" rtl="0" algn="l">
              <a:lnSpc>
                <a:spcPct val="100000"/>
              </a:lnSpc>
              <a:spcBef>
                <a:spcPts val="0"/>
              </a:spcBef>
              <a:spcAft>
                <a:spcPts val="0"/>
              </a:spcAft>
              <a:buSzPts val="1400"/>
              <a:buChar char="○"/>
            </a:pPr>
            <a:r>
              <a:rPr lang="en" sz="1400"/>
              <a:t>.bam processing</a:t>
            </a:r>
            <a:endParaRPr sz="1400"/>
          </a:p>
          <a:p>
            <a:pPr indent="-317500" lvl="1" marL="914400" rtl="0" algn="l">
              <a:lnSpc>
                <a:spcPct val="100000"/>
              </a:lnSpc>
              <a:spcBef>
                <a:spcPts val="0"/>
              </a:spcBef>
              <a:spcAft>
                <a:spcPts val="0"/>
              </a:spcAft>
              <a:buSzPts val="1400"/>
              <a:buChar char="○"/>
            </a:pPr>
            <a:r>
              <a:rPr lang="en" sz="1400"/>
              <a:t>GUI development</a:t>
            </a:r>
            <a:endParaRPr sz="1400"/>
          </a:p>
          <a:p>
            <a:pPr indent="0" lvl="0" marL="457200" rtl="0" algn="l">
              <a:lnSpc>
                <a:spcPct val="100000"/>
              </a:lnSpc>
              <a:spcBef>
                <a:spcPts val="0"/>
              </a:spcBef>
              <a:spcAft>
                <a:spcPts val="0"/>
              </a:spcAft>
              <a:buNone/>
            </a:pPr>
            <a:r>
              <a:t/>
            </a:r>
            <a:endParaRPr/>
          </a:p>
        </p:txBody>
      </p:sp>
      <p:sp>
        <p:nvSpPr>
          <p:cNvPr id="135" name="Google Shape;135;p14"/>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Project</a:t>
            </a:r>
            <a:endParaRPr/>
          </a:p>
        </p:txBody>
      </p:sp>
      <p:sp>
        <p:nvSpPr>
          <p:cNvPr id="136" name="Google Shape;136;p14"/>
          <p:cNvSpPr txBox="1"/>
          <p:nvPr>
            <p:ph type="title"/>
          </p:nvPr>
        </p:nvSpPr>
        <p:spPr>
          <a:xfrm>
            <a:off x="420925" y="705100"/>
            <a:ext cx="2976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Introduction</a:t>
            </a:r>
            <a:endParaRPr i="1" sz="1300"/>
          </a:p>
        </p:txBody>
      </p:sp>
      <p:grpSp>
        <p:nvGrpSpPr>
          <p:cNvPr id="137" name="Google Shape;137;p14"/>
          <p:cNvGrpSpPr/>
          <p:nvPr/>
        </p:nvGrpSpPr>
        <p:grpSpPr>
          <a:xfrm>
            <a:off x="1869900" y="2729325"/>
            <a:ext cx="5404200" cy="561000"/>
            <a:chOff x="2923800" y="2858300"/>
            <a:chExt cx="5404200" cy="561000"/>
          </a:xfrm>
        </p:grpSpPr>
        <p:sp>
          <p:nvSpPr>
            <p:cNvPr id="138" name="Google Shape;138;p14"/>
            <p:cNvSpPr/>
            <p:nvPr/>
          </p:nvSpPr>
          <p:spPr>
            <a:xfrm>
              <a:off x="2923800" y="3138800"/>
              <a:ext cx="2792100" cy="2805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Fusion Partner </a:t>
              </a:r>
              <a:r>
                <a:rPr lang="en" sz="1900"/>
                <a:t>1</a:t>
              </a:r>
              <a:endParaRPr sz="1900"/>
            </a:p>
          </p:txBody>
        </p:sp>
        <p:sp>
          <p:nvSpPr>
            <p:cNvPr id="139" name="Google Shape;139;p14"/>
            <p:cNvSpPr/>
            <p:nvPr/>
          </p:nvSpPr>
          <p:spPr>
            <a:xfrm>
              <a:off x="2923800" y="2858300"/>
              <a:ext cx="5404200" cy="2805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Spliced </a:t>
              </a:r>
              <a:r>
                <a:rPr lang="en" sz="1900"/>
                <a:t>Reference Sequence</a:t>
              </a:r>
              <a:endParaRPr sz="1900"/>
            </a:p>
          </p:txBody>
        </p:sp>
        <p:sp>
          <p:nvSpPr>
            <p:cNvPr id="140" name="Google Shape;140;p14"/>
            <p:cNvSpPr/>
            <p:nvPr/>
          </p:nvSpPr>
          <p:spPr>
            <a:xfrm>
              <a:off x="5715900" y="3138800"/>
              <a:ext cx="2612100" cy="280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Fusion Partner 2</a:t>
              </a:r>
              <a:endParaRPr sz="1900">
                <a:solidFill>
                  <a:srgbClr val="FFFFF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08" name="Google Shape;308;p32"/>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309" name="Google Shape;309;p32"/>
          <p:cNvSpPr txBox="1"/>
          <p:nvPr>
            <p:ph idx="1" type="body"/>
          </p:nvPr>
        </p:nvSpPr>
        <p:spPr>
          <a:xfrm>
            <a:off x="420925" y="1455825"/>
            <a:ext cx="4617900" cy="29709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000000"/>
              </a:buClr>
              <a:buSzPts val="1500"/>
              <a:buChar char="●"/>
            </a:pPr>
            <a:r>
              <a:rPr lang="en" sz="1500">
                <a:solidFill>
                  <a:srgbClr val="000000"/>
                </a:solidFill>
              </a:rPr>
              <a:t>Qt is a set of cross-platform C++ libraries </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PyQt5 is a set of Python bindings for Qt v5</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Enables Python to be used as an alternative application development language to C++ on all supported platforms including IOS and Android</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Common widgets: QLabel, QComboBox, QCheckBox, QPushButton, QSlider</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Reference guide can be found here: </a:t>
            </a:r>
            <a:endParaRPr sz="1500">
              <a:solidFill>
                <a:srgbClr val="000000"/>
              </a:solidFill>
            </a:endParaRPr>
          </a:p>
          <a:p>
            <a:pPr indent="457200" lvl="0" marL="0" rtl="0" algn="l">
              <a:lnSpc>
                <a:spcPct val="100000"/>
              </a:lnSpc>
              <a:spcBef>
                <a:spcPts val="0"/>
              </a:spcBef>
              <a:spcAft>
                <a:spcPts val="0"/>
              </a:spcAft>
              <a:buNone/>
            </a:pPr>
            <a:r>
              <a:rPr lang="en" u="sng">
                <a:solidFill>
                  <a:schemeClr val="hlink"/>
                </a:solidFill>
                <a:hlinkClick r:id="rId3"/>
              </a:rPr>
              <a:t>PyQt5 Documentation</a:t>
            </a:r>
            <a:endParaRPr sz="1500">
              <a:solidFill>
                <a:srgbClr val="0000FF"/>
              </a:solidFill>
            </a:endParaRPr>
          </a:p>
          <a:p>
            <a:pPr indent="457200" lvl="0" marL="0" rtl="0" algn="l">
              <a:lnSpc>
                <a:spcPct val="90000"/>
              </a:lnSpc>
              <a:spcBef>
                <a:spcPts val="1000"/>
              </a:spcBef>
              <a:spcAft>
                <a:spcPts val="0"/>
              </a:spcAft>
              <a:buNone/>
            </a:pPr>
            <a:r>
              <a:rPr lang="en" sz="1500">
                <a:solidFill>
                  <a:srgbClr val="000000"/>
                </a:solidFill>
              </a:rPr>
              <a:t> </a:t>
            </a:r>
            <a:r>
              <a:rPr lang="en">
                <a:solidFill>
                  <a:srgbClr val="000000"/>
                </a:solidFill>
              </a:rPr>
              <a:t>*Must install first (Pip install PyQt5)</a:t>
            </a:r>
            <a:endParaRPr>
              <a:solidFill>
                <a:srgbClr val="000000"/>
              </a:solidFill>
            </a:endParaRPr>
          </a:p>
          <a:p>
            <a:pPr indent="457200" lvl="0" marL="0" rtl="0" algn="l">
              <a:lnSpc>
                <a:spcPct val="90000"/>
              </a:lnSpc>
              <a:spcBef>
                <a:spcPts val="2100"/>
              </a:spcBef>
              <a:spcAft>
                <a:spcPts val="0"/>
              </a:spcAft>
              <a:buNone/>
            </a:pPr>
            <a:r>
              <a:t/>
            </a:r>
            <a:endParaRPr>
              <a:solidFill>
                <a:srgbClr val="000000"/>
              </a:solidFill>
            </a:endParaRPr>
          </a:p>
          <a:p>
            <a:pPr indent="0" lvl="0" marL="0" rtl="0" algn="l">
              <a:lnSpc>
                <a:spcPct val="90000"/>
              </a:lnSpc>
              <a:spcBef>
                <a:spcPts val="2100"/>
              </a:spcBef>
              <a:spcAft>
                <a:spcPts val="2100"/>
              </a:spcAft>
              <a:buNone/>
            </a:pPr>
            <a:r>
              <a:t/>
            </a:r>
            <a:endParaRPr sz="1500">
              <a:solidFill>
                <a:srgbClr val="000000"/>
              </a:solidFill>
            </a:endParaRPr>
          </a:p>
        </p:txBody>
      </p:sp>
      <p:sp>
        <p:nvSpPr>
          <p:cNvPr id="310" name="Google Shape;310;p32"/>
          <p:cNvSpPr txBox="1"/>
          <p:nvPr/>
        </p:nvSpPr>
        <p:spPr>
          <a:xfrm>
            <a:off x="383825" y="970688"/>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PyQt</a:t>
            </a:r>
            <a:endParaRPr b="1" sz="2600">
              <a:solidFill>
                <a:srgbClr val="351C75"/>
              </a:solidFill>
              <a:latin typeface="Calibri"/>
              <a:ea typeface="Calibri"/>
              <a:cs typeface="Calibri"/>
              <a:sym typeface="Calibri"/>
            </a:endParaRPr>
          </a:p>
        </p:txBody>
      </p:sp>
      <p:pic>
        <p:nvPicPr>
          <p:cNvPr id="311" name="Google Shape;311;p32"/>
          <p:cNvPicPr preferRelativeResize="0"/>
          <p:nvPr/>
        </p:nvPicPr>
        <p:blipFill>
          <a:blip r:embed="rId4">
            <a:alphaModFix/>
          </a:blip>
          <a:stretch>
            <a:fillRect/>
          </a:stretch>
        </p:blipFill>
        <p:spPr>
          <a:xfrm>
            <a:off x="4921575" y="1264675"/>
            <a:ext cx="3800375" cy="32818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17" name="Google Shape;317;p33"/>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318" name="Google Shape;318;p33"/>
          <p:cNvSpPr txBox="1"/>
          <p:nvPr>
            <p:ph idx="1" type="body"/>
          </p:nvPr>
        </p:nvSpPr>
        <p:spPr>
          <a:xfrm>
            <a:off x="316125" y="1374950"/>
            <a:ext cx="8382600" cy="29709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1000"/>
              </a:spcBef>
              <a:spcAft>
                <a:spcPts val="0"/>
              </a:spcAft>
              <a:buClr>
                <a:srgbClr val="000000"/>
              </a:buClr>
              <a:buSzPts val="1400"/>
              <a:buChar char="●"/>
            </a:pPr>
            <a:r>
              <a:rPr lang="en" sz="1400">
                <a:solidFill>
                  <a:srgbClr val="000000"/>
                </a:solidFill>
              </a:rPr>
              <a:t>Python library to visualize DNA features</a:t>
            </a:r>
            <a:endParaRPr sz="1400">
              <a:solidFill>
                <a:srgbClr val="000000"/>
              </a:solidFill>
            </a:endParaRPr>
          </a:p>
          <a:p>
            <a:pPr indent="-304800" lvl="1" marL="914400" rtl="0" algn="l">
              <a:lnSpc>
                <a:spcPct val="90000"/>
              </a:lnSpc>
              <a:spcBef>
                <a:spcPts val="0"/>
              </a:spcBef>
              <a:spcAft>
                <a:spcPts val="0"/>
              </a:spcAft>
              <a:buClr>
                <a:srgbClr val="000000"/>
              </a:buClr>
              <a:buSzPts val="1200"/>
              <a:buChar char="○"/>
            </a:pPr>
            <a:r>
              <a:rPr lang="en" sz="1200">
                <a:solidFill>
                  <a:srgbClr val="000000"/>
                </a:solidFill>
              </a:rPr>
              <a:t>GenBank, Gff files, BioPython SeqRecords</a:t>
            </a:r>
            <a:endParaRPr sz="12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400">
                <a:solidFill>
                  <a:srgbClr val="000000"/>
                </a:solidFill>
              </a:rPr>
              <a:t>Produces simple and clear plots for sequence with many overlapping features</a:t>
            </a:r>
            <a:endParaRPr sz="1400">
              <a:solidFill>
                <a:srgbClr val="000000"/>
              </a:solidFill>
            </a:endParaRPr>
          </a:p>
          <a:p>
            <a:pPr indent="-304800" lvl="1" marL="914400" rtl="0" algn="l">
              <a:lnSpc>
                <a:spcPct val="90000"/>
              </a:lnSpc>
              <a:spcBef>
                <a:spcPts val="0"/>
              </a:spcBef>
              <a:spcAft>
                <a:spcPts val="0"/>
              </a:spcAft>
              <a:buClr>
                <a:srgbClr val="000000"/>
              </a:buClr>
              <a:buSzPts val="1200"/>
              <a:buChar char="○"/>
            </a:pPr>
            <a:r>
              <a:rPr lang="en" sz="1200">
                <a:solidFill>
                  <a:srgbClr val="000000"/>
                </a:solidFill>
              </a:rPr>
              <a:t>Could apply these to fusion genes</a:t>
            </a:r>
            <a:endParaRPr sz="1200">
              <a:solidFill>
                <a:srgbClr val="000000"/>
              </a:solidFill>
            </a:endParaRPr>
          </a:p>
          <a:p>
            <a:pPr indent="-304800" lvl="1" marL="914400" rtl="0" algn="l">
              <a:lnSpc>
                <a:spcPct val="90000"/>
              </a:lnSpc>
              <a:spcBef>
                <a:spcPts val="0"/>
              </a:spcBef>
              <a:spcAft>
                <a:spcPts val="0"/>
              </a:spcAft>
              <a:buClr>
                <a:srgbClr val="000000"/>
              </a:buClr>
              <a:buSzPts val="1200"/>
              <a:buChar char="○"/>
            </a:pPr>
            <a:r>
              <a:rPr lang="en" sz="1200">
                <a:solidFill>
                  <a:srgbClr val="000000"/>
                </a:solidFill>
              </a:rPr>
              <a:t>Can output to different formats: PNG, JPEG, SVG, PDF (</a:t>
            </a:r>
            <a:r>
              <a:rPr lang="en" sz="1200">
                <a:solidFill>
                  <a:srgbClr val="000000"/>
                </a:solidFill>
              </a:rPr>
              <a:t>Helpful for report generation, article figures, LIMS interfaces)</a:t>
            </a:r>
            <a:endParaRPr sz="1500">
              <a:solidFill>
                <a:srgbClr val="000000"/>
              </a:solidFill>
            </a:endParaRPr>
          </a:p>
          <a:p>
            <a:pPr indent="-323850" lvl="0" marL="457200" rtl="0" algn="l">
              <a:lnSpc>
                <a:spcPct val="90000"/>
              </a:lnSpc>
              <a:spcBef>
                <a:spcPts val="0"/>
              </a:spcBef>
              <a:spcAft>
                <a:spcPts val="0"/>
              </a:spcAft>
              <a:buClr>
                <a:srgbClr val="000000"/>
              </a:buClr>
              <a:buSzPts val="1500"/>
              <a:buChar char="●"/>
            </a:pPr>
            <a:r>
              <a:rPr lang="en" sz="1400">
                <a:solidFill>
                  <a:srgbClr val="000000"/>
                </a:solidFill>
              </a:rPr>
              <a:t>Reference code can be found here:</a:t>
            </a:r>
            <a:r>
              <a:rPr lang="en" sz="1500">
                <a:solidFill>
                  <a:srgbClr val="000000"/>
                </a:solidFill>
              </a:rPr>
              <a:t> </a:t>
            </a:r>
            <a:r>
              <a:rPr lang="en" u="sng">
                <a:solidFill>
                  <a:srgbClr val="0000FF"/>
                </a:solidFill>
                <a:hlinkClick r:id="rId3">
                  <a:extLst>
                    <a:ext uri="{A12FA001-AC4F-418D-AE19-62706E023703}">
                      <ahyp:hlinkClr val="tx"/>
                    </a:ext>
                  </a:extLst>
                </a:hlinkClick>
              </a:rPr>
              <a:t>https://github.com/Edinburgh-Genome-Foundry/DnaFeaturesViewer</a:t>
            </a:r>
            <a:endParaRPr>
              <a:solidFill>
                <a:srgbClr val="000000"/>
              </a:solidFill>
            </a:endParaRPr>
          </a:p>
          <a:p>
            <a:pPr indent="-304800" lvl="1" marL="914400" rtl="0" algn="l">
              <a:lnSpc>
                <a:spcPct val="90000"/>
              </a:lnSpc>
              <a:spcBef>
                <a:spcPts val="0"/>
              </a:spcBef>
              <a:spcAft>
                <a:spcPts val="0"/>
              </a:spcAft>
              <a:buClr>
                <a:srgbClr val="000000"/>
              </a:buClr>
              <a:buSzPts val="1200"/>
              <a:buChar char="○"/>
            </a:pPr>
            <a:r>
              <a:rPr lang="en">
                <a:solidFill>
                  <a:srgbClr val="000000"/>
                </a:solidFill>
              </a:rPr>
              <a:t>*Must install first (</a:t>
            </a:r>
            <a:r>
              <a:rPr lang="en">
                <a:solidFill>
                  <a:srgbClr val="000000"/>
                </a:solidFill>
              </a:rPr>
              <a:t>Pip install dna_features_viewer)</a:t>
            </a:r>
            <a:endParaRPr>
              <a:solidFill>
                <a:srgbClr val="000000"/>
              </a:solidFill>
            </a:endParaRPr>
          </a:p>
          <a:p>
            <a:pPr indent="457200" lvl="0" marL="0" rtl="0" algn="l">
              <a:lnSpc>
                <a:spcPct val="90000"/>
              </a:lnSpc>
              <a:spcBef>
                <a:spcPts val="2100"/>
              </a:spcBef>
              <a:spcAft>
                <a:spcPts val="0"/>
              </a:spcAft>
              <a:buNone/>
            </a:pPr>
            <a:r>
              <a:t/>
            </a:r>
            <a:endParaRPr sz="1500">
              <a:solidFill>
                <a:srgbClr val="000000"/>
              </a:solidFill>
            </a:endParaRPr>
          </a:p>
          <a:p>
            <a:pPr indent="0" lvl="0" marL="0" rtl="0" algn="l">
              <a:lnSpc>
                <a:spcPct val="90000"/>
              </a:lnSpc>
              <a:spcBef>
                <a:spcPts val="2100"/>
              </a:spcBef>
              <a:spcAft>
                <a:spcPts val="2100"/>
              </a:spcAft>
              <a:buNone/>
            </a:pPr>
            <a:r>
              <a:t/>
            </a:r>
            <a:endParaRPr sz="1500">
              <a:solidFill>
                <a:srgbClr val="000000"/>
              </a:solidFill>
            </a:endParaRPr>
          </a:p>
        </p:txBody>
      </p:sp>
      <p:sp>
        <p:nvSpPr>
          <p:cNvPr id="319" name="Google Shape;319;p33"/>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DNA Features Viewer</a:t>
            </a:r>
            <a:endParaRPr b="1" sz="2600">
              <a:solidFill>
                <a:srgbClr val="351C75"/>
              </a:solidFill>
              <a:latin typeface="Calibri"/>
              <a:ea typeface="Calibri"/>
              <a:cs typeface="Calibri"/>
              <a:sym typeface="Calibri"/>
            </a:endParaRPr>
          </a:p>
        </p:txBody>
      </p:sp>
      <p:pic>
        <p:nvPicPr>
          <p:cNvPr id="320" name="Google Shape;320;p33"/>
          <p:cNvPicPr preferRelativeResize="0"/>
          <p:nvPr/>
        </p:nvPicPr>
        <p:blipFill>
          <a:blip r:embed="rId4">
            <a:alphaModFix/>
          </a:blip>
          <a:stretch>
            <a:fillRect/>
          </a:stretch>
        </p:blipFill>
        <p:spPr>
          <a:xfrm>
            <a:off x="1741362" y="2994100"/>
            <a:ext cx="5661275" cy="1835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4"/>
          <p:cNvPicPr preferRelativeResize="0"/>
          <p:nvPr/>
        </p:nvPicPr>
        <p:blipFill>
          <a:blip r:embed="rId3">
            <a:alphaModFix/>
          </a:blip>
          <a:stretch>
            <a:fillRect/>
          </a:stretch>
        </p:blipFill>
        <p:spPr>
          <a:xfrm>
            <a:off x="4907575" y="292126"/>
            <a:ext cx="3890850" cy="2554949"/>
          </a:xfrm>
          <a:prstGeom prst="rect">
            <a:avLst/>
          </a:prstGeom>
          <a:noFill/>
          <a:ln>
            <a:noFill/>
          </a:ln>
        </p:spPr>
      </p:pic>
      <p:pic>
        <p:nvPicPr>
          <p:cNvPr id="326" name="Google Shape;326;p34"/>
          <p:cNvPicPr preferRelativeResize="0"/>
          <p:nvPr/>
        </p:nvPicPr>
        <p:blipFill>
          <a:blip r:embed="rId4">
            <a:alphaModFix/>
          </a:blip>
          <a:stretch>
            <a:fillRect/>
          </a:stretch>
        </p:blipFill>
        <p:spPr>
          <a:xfrm>
            <a:off x="5252162" y="3275950"/>
            <a:ext cx="3201675" cy="1592200"/>
          </a:xfrm>
          <a:prstGeom prst="rect">
            <a:avLst/>
          </a:prstGeom>
          <a:noFill/>
          <a:ln>
            <a:noFill/>
          </a:ln>
        </p:spPr>
      </p:pic>
      <p:sp>
        <p:nvSpPr>
          <p:cNvPr id="327" name="Google Shape;327;p34"/>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28" name="Google Shape;328;p34"/>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329" name="Google Shape;329;p34"/>
          <p:cNvSpPr txBox="1"/>
          <p:nvPr>
            <p:ph idx="1" type="body"/>
          </p:nvPr>
        </p:nvSpPr>
        <p:spPr>
          <a:xfrm>
            <a:off x="291950" y="1488200"/>
            <a:ext cx="4841400" cy="29709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1000"/>
              </a:spcBef>
              <a:spcAft>
                <a:spcPts val="0"/>
              </a:spcAft>
              <a:buClr>
                <a:srgbClr val="000000"/>
              </a:buClr>
              <a:buSzPts val="1400"/>
              <a:buChar char="●"/>
            </a:pPr>
            <a:r>
              <a:rPr lang="en" sz="1400">
                <a:solidFill>
                  <a:srgbClr val="000000"/>
                </a:solidFill>
              </a:rPr>
              <a:t>Provides access to the complete Qt5.12+ Framework</a:t>
            </a:r>
            <a:endParaRPr sz="1400">
              <a:solidFill>
                <a:srgbClr val="000000"/>
              </a:solidFill>
            </a:endParaRPr>
          </a:p>
          <a:p>
            <a:pPr indent="-304800" lvl="1" marL="914400" rtl="0" algn="l">
              <a:lnSpc>
                <a:spcPct val="90000"/>
              </a:lnSpc>
              <a:spcBef>
                <a:spcPts val="1000"/>
              </a:spcBef>
              <a:spcAft>
                <a:spcPts val="0"/>
              </a:spcAft>
              <a:buClr>
                <a:srgbClr val="000000"/>
              </a:buClr>
              <a:buSzPts val="1200"/>
              <a:buChar char="○"/>
            </a:pPr>
            <a:r>
              <a:rPr lang="en" sz="1200">
                <a:solidFill>
                  <a:srgbClr val="000000"/>
                </a:solidFill>
              </a:rPr>
              <a:t>Used to create user interfaces in Python</a:t>
            </a:r>
            <a:endParaRPr sz="1200">
              <a:solidFill>
                <a:srgbClr val="000000"/>
              </a:solidFill>
            </a:endParaRPr>
          </a:p>
          <a:p>
            <a:pPr indent="0" lvl="0" marL="0" rtl="0" algn="l">
              <a:lnSpc>
                <a:spcPct val="90000"/>
              </a:lnSpc>
              <a:spcBef>
                <a:spcPts val="0"/>
              </a:spcBef>
              <a:spcAft>
                <a:spcPts val="0"/>
              </a:spcAft>
              <a:buNone/>
            </a:pPr>
            <a:r>
              <a:t/>
            </a:r>
            <a:endParaRPr sz="200">
              <a:solidFill>
                <a:srgbClr val="000000"/>
              </a:solidFill>
            </a:endParaRPr>
          </a:p>
          <a:p>
            <a:pPr indent="-317500" lvl="0" marL="457200" rtl="0" algn="l">
              <a:lnSpc>
                <a:spcPct val="90000"/>
              </a:lnSpc>
              <a:spcBef>
                <a:spcPts val="1000"/>
              </a:spcBef>
              <a:spcAft>
                <a:spcPts val="0"/>
              </a:spcAft>
              <a:buClr>
                <a:srgbClr val="000000"/>
              </a:buClr>
              <a:buSzPts val="1400"/>
              <a:buChar char="●"/>
            </a:pPr>
            <a:r>
              <a:rPr lang="en" sz="1400">
                <a:solidFill>
                  <a:srgbClr val="000000"/>
                </a:solidFill>
              </a:rPr>
              <a:t>Use Widgets to create the components of the GUI</a:t>
            </a:r>
            <a:endParaRPr sz="1400">
              <a:solidFill>
                <a:srgbClr val="000000"/>
              </a:solidFill>
            </a:endParaRPr>
          </a:p>
          <a:p>
            <a:pPr indent="0" lvl="0" marL="457200" rtl="0" algn="l">
              <a:lnSpc>
                <a:spcPct val="90000"/>
              </a:lnSpc>
              <a:spcBef>
                <a:spcPts val="0"/>
              </a:spcBef>
              <a:spcAft>
                <a:spcPts val="0"/>
              </a:spcAft>
              <a:buNone/>
            </a:pPr>
            <a:r>
              <a:t/>
            </a:r>
            <a:endParaRPr sz="200">
              <a:solidFill>
                <a:srgbClr val="000000"/>
              </a:solidFill>
            </a:endParaRPr>
          </a:p>
          <a:p>
            <a:pPr indent="-304800" lvl="1" marL="914400" rtl="0" algn="l">
              <a:lnSpc>
                <a:spcPct val="90000"/>
              </a:lnSpc>
              <a:spcBef>
                <a:spcPts val="1000"/>
              </a:spcBef>
              <a:spcAft>
                <a:spcPts val="0"/>
              </a:spcAft>
              <a:buClr>
                <a:srgbClr val="000000"/>
              </a:buClr>
              <a:buSzPts val="1200"/>
              <a:buChar char="○"/>
            </a:pPr>
            <a:r>
              <a:rPr lang="en" sz="1200">
                <a:solidFill>
                  <a:srgbClr val="000000"/>
                </a:solidFill>
              </a:rPr>
              <a:t>This allows for user interaction in the display</a:t>
            </a:r>
            <a:endParaRPr sz="1200">
              <a:solidFill>
                <a:srgbClr val="000000"/>
              </a:solidFill>
            </a:endParaRPr>
          </a:p>
          <a:p>
            <a:pPr indent="-317500" lvl="0" marL="457200" rtl="0" algn="l">
              <a:lnSpc>
                <a:spcPct val="90000"/>
              </a:lnSpc>
              <a:spcBef>
                <a:spcPts val="1000"/>
              </a:spcBef>
              <a:spcAft>
                <a:spcPts val="0"/>
              </a:spcAft>
              <a:buClr>
                <a:srgbClr val="000000"/>
              </a:buClr>
              <a:buSzPts val="1400"/>
              <a:buChar char="●"/>
            </a:pPr>
            <a:r>
              <a:rPr lang="en" sz="1400">
                <a:solidFill>
                  <a:srgbClr val="000000"/>
                </a:solidFill>
              </a:rPr>
              <a:t>Use Layouts to display elements nicely</a:t>
            </a:r>
            <a:endParaRPr sz="1400">
              <a:solidFill>
                <a:srgbClr val="000000"/>
              </a:solidFill>
            </a:endParaRPr>
          </a:p>
          <a:p>
            <a:pPr indent="0" lvl="0" marL="457200" rtl="0" algn="l">
              <a:lnSpc>
                <a:spcPct val="90000"/>
              </a:lnSpc>
              <a:spcBef>
                <a:spcPts val="0"/>
              </a:spcBef>
              <a:spcAft>
                <a:spcPts val="0"/>
              </a:spcAft>
              <a:buNone/>
            </a:pPr>
            <a:r>
              <a:t/>
            </a:r>
            <a:endParaRPr sz="200">
              <a:solidFill>
                <a:srgbClr val="000000"/>
              </a:solidFill>
            </a:endParaRPr>
          </a:p>
          <a:p>
            <a:pPr indent="-317500" lvl="0" marL="457200" rtl="0" algn="l">
              <a:lnSpc>
                <a:spcPct val="90000"/>
              </a:lnSpc>
              <a:spcBef>
                <a:spcPts val="1000"/>
              </a:spcBef>
              <a:spcAft>
                <a:spcPts val="0"/>
              </a:spcAft>
              <a:buClr>
                <a:srgbClr val="000000"/>
              </a:buClr>
              <a:buSzPts val="1400"/>
              <a:buChar char="●"/>
            </a:pPr>
            <a:r>
              <a:rPr lang="en" sz="1400">
                <a:solidFill>
                  <a:srgbClr val="000000"/>
                </a:solidFill>
              </a:rPr>
              <a:t>Be sure to install PySide2 before running</a:t>
            </a:r>
            <a:endParaRPr sz="1400">
              <a:solidFill>
                <a:srgbClr val="000000"/>
              </a:solidFill>
            </a:endParaRPr>
          </a:p>
          <a:p>
            <a:pPr indent="-317500" lvl="0" marL="457200" rtl="0" algn="l">
              <a:lnSpc>
                <a:spcPct val="90000"/>
              </a:lnSpc>
              <a:spcBef>
                <a:spcPts val="1000"/>
              </a:spcBef>
              <a:spcAft>
                <a:spcPts val="0"/>
              </a:spcAft>
              <a:buClr>
                <a:srgbClr val="000000"/>
              </a:buClr>
              <a:buSzPts val="1400"/>
              <a:buChar char="●"/>
            </a:pPr>
            <a:r>
              <a:rPr lang="en" sz="1400">
                <a:solidFill>
                  <a:srgbClr val="000000"/>
                </a:solidFill>
              </a:rPr>
              <a:t>Pip install PySide2</a:t>
            </a:r>
            <a:endParaRPr sz="1400">
              <a:solidFill>
                <a:srgbClr val="000000"/>
              </a:solidFill>
            </a:endParaRPr>
          </a:p>
          <a:p>
            <a:pPr indent="0" lvl="0" marL="457200" rtl="0" algn="l">
              <a:lnSpc>
                <a:spcPct val="90000"/>
              </a:lnSpc>
              <a:spcBef>
                <a:spcPts val="0"/>
              </a:spcBef>
              <a:spcAft>
                <a:spcPts val="0"/>
              </a:spcAft>
              <a:buNone/>
            </a:pPr>
            <a:r>
              <a:t/>
            </a:r>
            <a:endParaRPr sz="200">
              <a:solidFill>
                <a:srgbClr val="000000"/>
              </a:solidFill>
            </a:endParaRPr>
          </a:p>
          <a:p>
            <a:pPr indent="-311150" lvl="0" marL="457200" rtl="0" algn="l">
              <a:lnSpc>
                <a:spcPct val="90000"/>
              </a:lnSpc>
              <a:spcBef>
                <a:spcPts val="1000"/>
              </a:spcBef>
              <a:spcAft>
                <a:spcPts val="0"/>
              </a:spcAft>
              <a:buClr>
                <a:srgbClr val="000000"/>
              </a:buClr>
              <a:buSzPts val="1300"/>
              <a:buChar char="●"/>
            </a:pPr>
            <a:r>
              <a:rPr lang="en" sz="1400">
                <a:solidFill>
                  <a:srgbClr val="000000"/>
                </a:solidFill>
              </a:rPr>
              <a:t>Reference code can be found here:  </a:t>
            </a:r>
            <a:endParaRPr sz="1400">
              <a:solidFill>
                <a:srgbClr val="000000"/>
              </a:solidFill>
            </a:endParaRPr>
          </a:p>
          <a:p>
            <a:pPr indent="-317500" lvl="1" marL="914400" rtl="0" algn="l">
              <a:lnSpc>
                <a:spcPct val="90000"/>
              </a:lnSpc>
              <a:spcBef>
                <a:spcPts val="0"/>
              </a:spcBef>
              <a:spcAft>
                <a:spcPts val="0"/>
              </a:spcAft>
              <a:buClr>
                <a:srgbClr val="000000"/>
              </a:buClr>
              <a:buSzPts val="1400"/>
              <a:buChar char="○"/>
            </a:pPr>
            <a:r>
              <a:rPr lang="en" sz="1200" u="sng">
                <a:solidFill>
                  <a:srgbClr val="0000FF"/>
                </a:solidFill>
                <a:hlinkClick r:id="rId5">
                  <a:extLst>
                    <a:ext uri="{A12FA001-AC4F-418D-AE19-62706E023703}">
                      <ahyp:hlinkClr val="tx"/>
                    </a:ext>
                  </a:extLst>
                </a:hlinkClick>
              </a:rPr>
              <a:t>https://pypi.org/project/PySide2/</a:t>
            </a:r>
            <a:endParaRPr sz="1200" u="sng">
              <a:solidFill>
                <a:srgbClr val="0000FF"/>
              </a:solidFill>
            </a:endParaRPr>
          </a:p>
          <a:p>
            <a:pPr indent="-317500" lvl="1" marL="914400" rtl="0" algn="l">
              <a:lnSpc>
                <a:spcPct val="90000"/>
              </a:lnSpc>
              <a:spcBef>
                <a:spcPts val="0"/>
              </a:spcBef>
              <a:spcAft>
                <a:spcPts val="0"/>
              </a:spcAft>
              <a:buClr>
                <a:srgbClr val="000000"/>
              </a:buClr>
              <a:buSzPts val="1400"/>
              <a:buChar char="○"/>
            </a:pPr>
            <a:r>
              <a:rPr lang="en" sz="1200" u="sng">
                <a:solidFill>
                  <a:srgbClr val="0000FF"/>
                </a:solidFill>
              </a:rPr>
              <a:t>https://doc.qt.io/qtforpython/PySide2/QtGui/index.html</a:t>
            </a:r>
            <a:endParaRPr sz="1200" u="sng">
              <a:solidFill>
                <a:srgbClr val="0000FF"/>
              </a:solidFill>
            </a:endParaRPr>
          </a:p>
          <a:p>
            <a:pPr indent="0" lvl="0" marL="0" rtl="0" algn="l">
              <a:lnSpc>
                <a:spcPct val="90000"/>
              </a:lnSpc>
              <a:spcBef>
                <a:spcPts val="2100"/>
              </a:spcBef>
              <a:spcAft>
                <a:spcPts val="2100"/>
              </a:spcAft>
              <a:buNone/>
            </a:pPr>
            <a:r>
              <a:t/>
            </a:r>
            <a:endParaRPr sz="1500">
              <a:solidFill>
                <a:srgbClr val="000000"/>
              </a:solidFill>
            </a:endParaRPr>
          </a:p>
        </p:txBody>
      </p:sp>
      <p:sp>
        <p:nvSpPr>
          <p:cNvPr id="330" name="Google Shape;330;p34"/>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PySide2</a:t>
            </a:r>
            <a:endParaRPr b="1" sz="2600">
              <a:solidFill>
                <a:srgbClr val="351C75"/>
              </a:solidFill>
              <a:latin typeface="Calibri"/>
              <a:ea typeface="Calibri"/>
              <a:cs typeface="Calibri"/>
              <a:sym typeface="Calibri"/>
            </a:endParaRPr>
          </a:p>
        </p:txBody>
      </p:sp>
      <p:sp>
        <p:nvSpPr>
          <p:cNvPr id="331" name="Google Shape;331;p34"/>
          <p:cNvSpPr/>
          <p:nvPr/>
        </p:nvSpPr>
        <p:spPr>
          <a:xfrm>
            <a:off x="6734638" y="2954400"/>
            <a:ext cx="236700" cy="214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idx="1" type="body"/>
          </p:nvPr>
        </p:nvSpPr>
        <p:spPr>
          <a:xfrm>
            <a:off x="438150" y="1112525"/>
            <a:ext cx="8498100" cy="3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Contains classes and functions to help with non-graphical processing and logic:</a:t>
            </a:r>
            <a:endParaRPr b="1" sz="1500"/>
          </a:p>
          <a:p>
            <a:pPr indent="-317500" lvl="1" marL="914400" rtl="0" algn="l">
              <a:spcBef>
                <a:spcPts val="1600"/>
              </a:spcBef>
              <a:spcAft>
                <a:spcPts val="0"/>
              </a:spcAft>
              <a:buSzPts val="1400"/>
              <a:buChar char="○"/>
            </a:pPr>
            <a:r>
              <a:rPr lang="en" sz="1400"/>
              <a:t>Provides the length and cigar type (ex. 16 M) (CigarEntry)</a:t>
            </a:r>
            <a:endParaRPr sz="1400"/>
          </a:p>
          <a:p>
            <a:pPr indent="-317500" lvl="1" marL="914400" rtl="0" algn="l">
              <a:spcBef>
                <a:spcPts val="0"/>
              </a:spcBef>
              <a:spcAft>
                <a:spcPts val="0"/>
              </a:spcAft>
              <a:buSzPts val="1400"/>
              <a:buChar char="○"/>
            </a:pPr>
            <a:r>
              <a:rPr lang="en" sz="1400"/>
              <a:t>Converts the cigar sting to a list (cigarSringToList)</a:t>
            </a:r>
            <a:endParaRPr sz="1400"/>
          </a:p>
          <a:p>
            <a:pPr indent="-317500" lvl="1" marL="914400" rtl="0" algn="l">
              <a:spcBef>
                <a:spcPts val="0"/>
              </a:spcBef>
              <a:spcAft>
                <a:spcPts val="0"/>
              </a:spcAft>
              <a:buSzPts val="1400"/>
              <a:buChar char="○"/>
            </a:pPr>
            <a:r>
              <a:rPr lang="en" sz="1400"/>
              <a:t>Removes the hard clip cigar entries from the front and back of the list (trimHardClips)</a:t>
            </a:r>
            <a:endParaRPr sz="1400"/>
          </a:p>
          <a:p>
            <a:pPr indent="-317500" lvl="1" marL="914400" rtl="0" algn="l">
              <a:spcBef>
                <a:spcPts val="0"/>
              </a:spcBef>
              <a:spcAft>
                <a:spcPts val="0"/>
              </a:spcAft>
              <a:buSzPts val="1400"/>
              <a:buChar char="○"/>
            </a:pPr>
            <a:r>
              <a:rPr lang="en" sz="1400"/>
              <a:t>Provides the shaded areas (for drawing boxes) and padded sequences (for displaying next to boxes) (ShadedAreasInfo)</a:t>
            </a:r>
            <a:endParaRPr sz="1400"/>
          </a:p>
          <a:p>
            <a:pPr indent="-317500" lvl="1" marL="914400" rtl="0" algn="l">
              <a:spcBef>
                <a:spcPts val="0"/>
              </a:spcBef>
              <a:spcAft>
                <a:spcPts val="0"/>
              </a:spcAft>
              <a:buSzPts val="1400"/>
              <a:buChar char="○"/>
            </a:pPr>
            <a:r>
              <a:rPr lang="en" sz="1400"/>
              <a:t>Takes the cigar list, defines the areas that should be shaded and create a padded read and reference string that lines up with the shaded areas (for display and graphical alignment) (cigarListToShadedAreas)</a:t>
            </a:r>
            <a:endParaRPr sz="1400"/>
          </a:p>
          <a:p>
            <a:pPr indent="-317500" lvl="1" marL="914400" rtl="0" algn="l">
              <a:spcBef>
                <a:spcPts val="0"/>
              </a:spcBef>
              <a:spcAft>
                <a:spcPts val="0"/>
              </a:spcAft>
              <a:buSzPts val="1400"/>
              <a:buChar char="○"/>
            </a:pPr>
            <a:r>
              <a:rPr lang="en" sz="1400"/>
              <a:t>Based on the cigar string, can determine how many nucleotides we need to pull form the reference sequence (howLongShouldReferenceSequenceBe)</a:t>
            </a:r>
            <a:endParaRPr sz="1400"/>
          </a:p>
          <a:p>
            <a:pPr indent="-317500" lvl="1" marL="914400" rtl="0" algn="l">
              <a:spcBef>
                <a:spcPts val="0"/>
              </a:spcBef>
              <a:spcAft>
                <a:spcPts val="0"/>
              </a:spcAft>
              <a:buSzPts val="1400"/>
              <a:buChar char="○"/>
            </a:pPr>
            <a:r>
              <a:rPr lang="en" sz="1400"/>
              <a:t>Contains information to draw one nucleotide sequence (HalfAlignmentInfo)</a:t>
            </a:r>
            <a:endParaRPr sz="1400"/>
          </a:p>
          <a:p>
            <a:pPr indent="-317500" lvl="1" marL="914400" rtl="0" algn="l">
              <a:spcBef>
                <a:spcPts val="0"/>
              </a:spcBef>
              <a:spcAft>
                <a:spcPts val="0"/>
              </a:spcAft>
              <a:buSzPts val="1400"/>
              <a:buChar char="○"/>
            </a:pPr>
            <a:r>
              <a:rPr lang="en" sz="1400"/>
              <a:t>Contains information to show the comparison of two nucleotide sequences (AlignmentInfo)</a:t>
            </a:r>
            <a:endParaRPr sz="1400"/>
          </a:p>
        </p:txBody>
      </p:sp>
      <p:sp>
        <p:nvSpPr>
          <p:cNvPr id="337" name="Google Shape;337;p35"/>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38" name="Google Shape;338;p35"/>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alignment_helper.py</a:t>
            </a:r>
            <a:endParaRPr i="1"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idx="1" type="body"/>
          </p:nvPr>
        </p:nvSpPr>
        <p:spPr>
          <a:xfrm>
            <a:off x="351175" y="1347750"/>
            <a:ext cx="82752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Def </a:t>
            </a:r>
            <a:r>
              <a:rPr b="1" lang="en" sz="1400"/>
              <a:t>cigarListToShadedAreas</a:t>
            </a:r>
            <a:r>
              <a:rPr lang="en" sz="1400"/>
              <a:t>(cigar_list, read_seq, ref_seq) - &gt; ShadedAreasInfo:</a:t>
            </a:r>
            <a:endParaRPr sz="1400"/>
          </a:p>
          <a:p>
            <a:pPr indent="-317500" lvl="1" marL="914400" rtl="0" algn="l">
              <a:spcBef>
                <a:spcPts val="0"/>
              </a:spcBef>
              <a:spcAft>
                <a:spcPts val="0"/>
              </a:spcAft>
              <a:buSzPts val="1400"/>
              <a:buChar char="○"/>
            </a:pPr>
            <a:r>
              <a:rPr lang="en" sz="1400"/>
              <a:t>Takes the list of class CigarEntry, rea_seq, and ref_seq and returns ShadedAreasInfo</a:t>
            </a:r>
            <a:endParaRPr sz="1400"/>
          </a:p>
          <a:p>
            <a:pPr indent="-317500" lvl="1" marL="914400" rtl="0" algn="l">
              <a:spcBef>
                <a:spcPts val="0"/>
              </a:spcBef>
              <a:spcAft>
                <a:spcPts val="0"/>
              </a:spcAft>
              <a:buSzPts val="1400"/>
              <a:buChar char="○"/>
            </a:pPr>
            <a:r>
              <a:rPr lang="en" sz="1400"/>
              <a:t>ShadedAreasInfo contains four main functions</a:t>
            </a:r>
            <a:endParaRPr sz="1400"/>
          </a:p>
          <a:p>
            <a:pPr indent="-317500" lvl="2" marL="1371600" rtl="0" algn="l">
              <a:spcBef>
                <a:spcPts val="0"/>
              </a:spcBef>
              <a:spcAft>
                <a:spcPts val="0"/>
              </a:spcAft>
              <a:buSzPts val="1400"/>
              <a:buChar char="■"/>
            </a:pPr>
            <a:r>
              <a:rPr lang="en" sz="1400"/>
              <a:t>getShadedRef()</a:t>
            </a:r>
            <a:endParaRPr sz="1400"/>
          </a:p>
          <a:p>
            <a:pPr indent="-317500" lvl="3" marL="1828800" rtl="0" algn="l">
              <a:spcBef>
                <a:spcPts val="0"/>
              </a:spcBef>
              <a:spcAft>
                <a:spcPts val="0"/>
              </a:spcAft>
              <a:buSzPts val="1400"/>
              <a:buChar char="●"/>
            </a:pPr>
            <a:r>
              <a:rPr lang="en" sz="1400"/>
              <a:t>The area that would be shaded on the reference sequence</a:t>
            </a:r>
            <a:endParaRPr sz="1400"/>
          </a:p>
          <a:p>
            <a:pPr indent="-317500" lvl="2" marL="1371600" rtl="0" algn="l">
              <a:spcBef>
                <a:spcPts val="0"/>
              </a:spcBef>
              <a:spcAft>
                <a:spcPts val="0"/>
              </a:spcAft>
              <a:buSzPts val="1400"/>
              <a:buChar char="■"/>
            </a:pPr>
            <a:r>
              <a:rPr lang="en" sz="1400"/>
              <a:t>getShadedRead()</a:t>
            </a:r>
            <a:endParaRPr sz="1400"/>
          </a:p>
          <a:p>
            <a:pPr indent="-317500" lvl="3" marL="1828800" rtl="0" algn="l">
              <a:spcBef>
                <a:spcPts val="0"/>
              </a:spcBef>
              <a:spcAft>
                <a:spcPts val="0"/>
              </a:spcAft>
              <a:buSzPts val="1400"/>
              <a:buChar char="●"/>
            </a:pPr>
            <a:r>
              <a:rPr lang="en" sz="1400"/>
              <a:t>The area that would be shaded on the read sequence</a:t>
            </a:r>
            <a:endParaRPr sz="1400"/>
          </a:p>
          <a:p>
            <a:pPr indent="-317500" lvl="2" marL="1371600" rtl="0" algn="l">
              <a:spcBef>
                <a:spcPts val="0"/>
              </a:spcBef>
              <a:spcAft>
                <a:spcPts val="0"/>
              </a:spcAft>
              <a:buSzPts val="1400"/>
              <a:buChar char="■"/>
            </a:pPr>
            <a:r>
              <a:rPr lang="en" sz="1400"/>
              <a:t>getPaddedRefSeq()</a:t>
            </a:r>
            <a:endParaRPr sz="1400"/>
          </a:p>
          <a:p>
            <a:pPr indent="-317500" lvl="3" marL="1828800" rtl="0" algn="l">
              <a:spcBef>
                <a:spcPts val="0"/>
              </a:spcBef>
              <a:spcAft>
                <a:spcPts val="0"/>
              </a:spcAft>
              <a:buSzPts val="1400"/>
              <a:buChar char="●"/>
            </a:pPr>
            <a:r>
              <a:rPr lang="en" sz="1400"/>
              <a:t>Nucleotide sequence padded with whitespace where there should be gaps based on the cigar_list</a:t>
            </a:r>
            <a:endParaRPr sz="1400"/>
          </a:p>
          <a:p>
            <a:pPr indent="-317500" lvl="2" marL="1371600" rtl="0" algn="l">
              <a:spcBef>
                <a:spcPts val="0"/>
              </a:spcBef>
              <a:spcAft>
                <a:spcPts val="0"/>
              </a:spcAft>
              <a:buSzPts val="1400"/>
              <a:buChar char="■"/>
            </a:pPr>
            <a:r>
              <a:rPr lang="en" sz="1400"/>
              <a:t>getPaddedReadSeq()</a:t>
            </a:r>
            <a:endParaRPr sz="1400"/>
          </a:p>
          <a:p>
            <a:pPr indent="-317500" lvl="3" marL="1828800" rtl="0" algn="l">
              <a:spcBef>
                <a:spcPts val="0"/>
              </a:spcBef>
              <a:spcAft>
                <a:spcPts val="0"/>
              </a:spcAft>
              <a:buSzPts val="1400"/>
              <a:buChar char="●"/>
            </a:pPr>
            <a:r>
              <a:rPr lang="en" sz="1400"/>
              <a:t>Nucleotide sequence padded with whitespace where there should be gaps based on cigar_list</a:t>
            </a:r>
            <a:endParaRPr sz="1400"/>
          </a:p>
        </p:txBody>
      </p:sp>
      <p:sp>
        <p:nvSpPr>
          <p:cNvPr id="344" name="Google Shape;344;p36"/>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45" name="Google Shape;345;p36"/>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alignment_helper.py</a:t>
            </a:r>
            <a:endParaRPr i="1"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idx="1" type="body"/>
          </p:nvPr>
        </p:nvSpPr>
        <p:spPr>
          <a:xfrm>
            <a:off x="420925" y="1099000"/>
            <a:ext cx="7782300" cy="6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Def </a:t>
            </a:r>
            <a:r>
              <a:rPr b="1" lang="en" sz="1400"/>
              <a:t>cigarListToShadedAreas</a:t>
            </a:r>
            <a:r>
              <a:rPr lang="en" sz="1400"/>
              <a:t>(cigar_list, read_seq, ref_seq) - &gt; ShadedAreasInfo:</a:t>
            </a:r>
            <a:endParaRPr sz="1400"/>
          </a:p>
        </p:txBody>
      </p:sp>
      <p:pic>
        <p:nvPicPr>
          <p:cNvPr id="351" name="Google Shape;351;p37"/>
          <p:cNvPicPr preferRelativeResize="0"/>
          <p:nvPr/>
        </p:nvPicPr>
        <p:blipFill>
          <a:blip r:embed="rId3">
            <a:alphaModFix/>
          </a:blip>
          <a:stretch>
            <a:fillRect/>
          </a:stretch>
        </p:blipFill>
        <p:spPr>
          <a:xfrm>
            <a:off x="431917" y="1603125"/>
            <a:ext cx="3945708" cy="3208750"/>
          </a:xfrm>
          <a:prstGeom prst="rect">
            <a:avLst/>
          </a:prstGeom>
          <a:noFill/>
          <a:ln>
            <a:noFill/>
          </a:ln>
        </p:spPr>
      </p:pic>
      <p:pic>
        <p:nvPicPr>
          <p:cNvPr id="352" name="Google Shape;352;p37"/>
          <p:cNvPicPr preferRelativeResize="0"/>
          <p:nvPr/>
        </p:nvPicPr>
        <p:blipFill>
          <a:blip r:embed="rId4">
            <a:alphaModFix/>
          </a:blip>
          <a:stretch>
            <a:fillRect/>
          </a:stretch>
        </p:blipFill>
        <p:spPr>
          <a:xfrm>
            <a:off x="4644575" y="1603125"/>
            <a:ext cx="4065619" cy="650400"/>
          </a:xfrm>
          <a:prstGeom prst="rect">
            <a:avLst/>
          </a:prstGeom>
          <a:noFill/>
          <a:ln>
            <a:noFill/>
          </a:ln>
        </p:spPr>
      </p:pic>
      <p:pic>
        <p:nvPicPr>
          <p:cNvPr id="353" name="Google Shape;353;p37"/>
          <p:cNvPicPr preferRelativeResize="0"/>
          <p:nvPr/>
        </p:nvPicPr>
        <p:blipFill>
          <a:blip r:embed="rId5">
            <a:alphaModFix/>
          </a:blip>
          <a:stretch>
            <a:fillRect/>
          </a:stretch>
        </p:blipFill>
        <p:spPr>
          <a:xfrm>
            <a:off x="5107850" y="2387325"/>
            <a:ext cx="1697125" cy="2387200"/>
          </a:xfrm>
          <a:prstGeom prst="rect">
            <a:avLst/>
          </a:prstGeom>
          <a:noFill/>
          <a:ln>
            <a:noFill/>
          </a:ln>
        </p:spPr>
      </p:pic>
      <p:sp>
        <p:nvSpPr>
          <p:cNvPr id="354" name="Google Shape;354;p37"/>
          <p:cNvSpPr txBox="1"/>
          <p:nvPr/>
        </p:nvSpPr>
        <p:spPr>
          <a:xfrm>
            <a:off x="7280700" y="2890925"/>
            <a:ext cx="16971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Logic used to determine how to display sequence based off of the cigar string</a:t>
            </a:r>
            <a:endParaRPr>
              <a:latin typeface="Calibri"/>
              <a:ea typeface="Calibri"/>
              <a:cs typeface="Calibri"/>
              <a:sym typeface="Calibri"/>
            </a:endParaRPr>
          </a:p>
        </p:txBody>
      </p:sp>
      <p:sp>
        <p:nvSpPr>
          <p:cNvPr id="355" name="Google Shape;355;p37"/>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56" name="Google Shape;356;p37"/>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alignment_helper.py</a:t>
            </a:r>
            <a:endParaRPr i="1" sz="1300"/>
          </a:p>
        </p:txBody>
      </p:sp>
      <p:sp>
        <p:nvSpPr>
          <p:cNvPr id="357" name="Google Shape;357;p37"/>
          <p:cNvSpPr/>
          <p:nvPr/>
        </p:nvSpPr>
        <p:spPr>
          <a:xfrm rot="5400000">
            <a:off x="6948681" y="3406625"/>
            <a:ext cx="236700" cy="34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idx="1" type="body"/>
          </p:nvPr>
        </p:nvSpPr>
        <p:spPr>
          <a:xfrm>
            <a:off x="420925" y="1139300"/>
            <a:ext cx="8302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Contains classes and definitions for components of gui building</a:t>
            </a:r>
            <a:endParaRPr b="1" sz="1500"/>
          </a:p>
          <a:p>
            <a:pPr indent="-304800" lvl="1" marL="914400" rtl="0" algn="l">
              <a:spcBef>
                <a:spcPts val="0"/>
              </a:spcBef>
              <a:spcAft>
                <a:spcPts val="0"/>
              </a:spcAft>
              <a:buSzPts val="1200"/>
              <a:buChar char="○"/>
            </a:pPr>
            <a:r>
              <a:rPr lang="en" sz="1200"/>
              <a:t>Shows the nucleotide sequence in a QFrame and automatically adjusts the size of the sequence based off of the QFrame (NucleotideFrame)</a:t>
            </a:r>
            <a:endParaRPr sz="1200"/>
          </a:p>
          <a:p>
            <a:pPr indent="-304800" lvl="1" marL="914400" rtl="0" algn="l">
              <a:spcBef>
                <a:spcPts val="0"/>
              </a:spcBef>
              <a:spcAft>
                <a:spcPts val="0"/>
              </a:spcAft>
              <a:buSzPts val="1200"/>
              <a:buChar char="○"/>
            </a:pPr>
            <a:r>
              <a:rPr lang="en" sz="1200"/>
              <a:t>Draws a single nucleotide alignment bar (typically two of these are used together) (BarFrame)</a:t>
            </a:r>
            <a:endParaRPr sz="1200"/>
          </a:p>
          <a:p>
            <a:pPr indent="-304800" lvl="1" marL="914400" rtl="0" algn="l">
              <a:spcBef>
                <a:spcPts val="0"/>
              </a:spcBef>
              <a:spcAft>
                <a:spcPts val="0"/>
              </a:spcAft>
              <a:buSzPts val="1200"/>
              <a:buChar char="○"/>
            </a:pPr>
            <a:r>
              <a:rPr lang="en" sz="1200"/>
              <a:t>Will stack four items vertically (two nucleotide frames and two bar frames) (BarFrameStacker)</a:t>
            </a:r>
            <a:endParaRPr sz="1200"/>
          </a:p>
          <a:p>
            <a:pPr indent="-304800" lvl="1" marL="914400" rtl="0" algn="l">
              <a:spcBef>
                <a:spcPts val="0"/>
              </a:spcBef>
              <a:spcAft>
                <a:spcPts val="0"/>
              </a:spcAft>
              <a:buSzPts val="1200"/>
              <a:buChar char="○"/>
            </a:pPr>
            <a:r>
              <a:rPr lang="en" sz="1200"/>
              <a:t> Contains a bar frame stacker and handles all zooming functionality (BarFrameStackerScrollArea)</a:t>
            </a:r>
            <a:endParaRPr sz="1200"/>
          </a:p>
          <a:p>
            <a:pPr indent="-304800" lvl="1" marL="914400" rtl="0" algn="l">
              <a:spcBef>
                <a:spcPts val="0"/>
              </a:spcBef>
              <a:spcAft>
                <a:spcPts val="0"/>
              </a:spcAft>
              <a:buSzPts val="1200"/>
              <a:buChar char="○"/>
            </a:pPr>
            <a:r>
              <a:rPr lang="en" sz="1200"/>
              <a:t>Creates a frame with a plus and minus button, and calls the provided functions when the buttons are clicked (ZoomButtons)</a:t>
            </a:r>
            <a:endParaRPr sz="1200"/>
          </a:p>
          <a:p>
            <a:pPr indent="-304800" lvl="1" marL="914400" rtl="0" algn="l">
              <a:spcBef>
                <a:spcPts val="0"/>
              </a:spcBef>
              <a:spcAft>
                <a:spcPts val="0"/>
              </a:spcAft>
              <a:buSzPts val="1200"/>
              <a:buChar char="○"/>
            </a:pPr>
            <a:r>
              <a:rPr lang="en" sz="1200"/>
              <a:t>Creates a frame with start, backward, forward, and end buttons, and calls the provided functions when the buttons are clicked (ScrollButtons)</a:t>
            </a:r>
            <a:endParaRPr sz="1200"/>
          </a:p>
          <a:p>
            <a:pPr indent="-304800" lvl="1" marL="914400" rtl="0" algn="l">
              <a:spcBef>
                <a:spcPts val="0"/>
              </a:spcBef>
              <a:spcAft>
                <a:spcPts val="0"/>
              </a:spcAft>
              <a:buSzPts val="1200"/>
              <a:buChar char="○"/>
            </a:pPr>
            <a:r>
              <a:rPr lang="en" sz="1200"/>
              <a:t>Combines the BarFrameStackerScrollArea, the ZoomButtons, the ScrollButtons, and a title label (CompleteComparisonFrame)</a:t>
            </a:r>
            <a:endParaRPr sz="1200"/>
          </a:p>
          <a:p>
            <a:pPr indent="-304800" lvl="1" marL="914400" rtl="0" algn="l">
              <a:spcBef>
                <a:spcPts val="0"/>
              </a:spcBef>
              <a:spcAft>
                <a:spcPts val="0"/>
              </a:spcAft>
              <a:buSzPts val="1200"/>
              <a:buChar char="○"/>
            </a:pPr>
            <a:r>
              <a:rPr lang="en" sz="1200"/>
              <a:t>Creates a QFrame that holds multiple CompleteComparisonFrames in a vertical box layout (CompleteComparisonFrameStacker)</a:t>
            </a:r>
            <a:endParaRPr sz="1200"/>
          </a:p>
          <a:p>
            <a:pPr indent="-304800" lvl="1" marL="914400" rtl="0" algn="l">
              <a:spcBef>
                <a:spcPts val="0"/>
              </a:spcBef>
              <a:spcAft>
                <a:spcPts val="0"/>
              </a:spcAft>
              <a:buSzPts val="1200"/>
              <a:buChar char="○"/>
            </a:pPr>
            <a:r>
              <a:rPr lang="en" sz="1200"/>
              <a:t>Holds a CompleteComparisonFrameStacker in a QScrollArea (CompleteComparisonFrameStackerScrollArea)</a:t>
            </a:r>
            <a:endParaRPr sz="1200"/>
          </a:p>
          <a:p>
            <a:pPr indent="-304800" lvl="1" marL="914400" rtl="0" algn="l">
              <a:spcBef>
                <a:spcPts val="0"/>
              </a:spcBef>
              <a:spcAft>
                <a:spcPts val="0"/>
              </a:spcAft>
              <a:buSzPts val="1200"/>
              <a:buChar char="○"/>
            </a:pPr>
            <a:r>
              <a:rPr lang="en" sz="1200"/>
              <a:t>Creates a window that displays multiple alignments (GraphTester)</a:t>
            </a:r>
            <a:endParaRPr sz="1200"/>
          </a:p>
        </p:txBody>
      </p:sp>
      <p:sp>
        <p:nvSpPr>
          <p:cNvPr id="363" name="Google Shape;363;p38"/>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64" name="Google Shape;364;p38"/>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alignment_gui.py</a:t>
            </a:r>
            <a:endParaRPr i="1"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9"/>
          <p:cNvPicPr preferRelativeResize="0"/>
          <p:nvPr/>
        </p:nvPicPr>
        <p:blipFill>
          <a:blip r:embed="rId3">
            <a:alphaModFix/>
          </a:blip>
          <a:stretch>
            <a:fillRect/>
          </a:stretch>
        </p:blipFill>
        <p:spPr>
          <a:xfrm>
            <a:off x="1237774" y="1154000"/>
            <a:ext cx="6668449" cy="3708150"/>
          </a:xfrm>
          <a:prstGeom prst="rect">
            <a:avLst/>
          </a:prstGeom>
          <a:noFill/>
          <a:ln>
            <a:noFill/>
          </a:ln>
        </p:spPr>
      </p:pic>
      <p:sp>
        <p:nvSpPr>
          <p:cNvPr id="370" name="Google Shape;370;p39"/>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71" name="Google Shape;371;p39"/>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display</a:t>
            </a:r>
            <a:endParaRPr i="1"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idx="1" type="body"/>
          </p:nvPr>
        </p:nvSpPr>
        <p:spPr>
          <a:xfrm>
            <a:off x="220925" y="2111175"/>
            <a:ext cx="1312500" cy="36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t>Zoom Buttons → </a:t>
            </a:r>
            <a:endParaRPr b="1" sz="1100"/>
          </a:p>
        </p:txBody>
      </p:sp>
      <p:pic>
        <p:nvPicPr>
          <p:cNvPr id="377" name="Google Shape;377;p40"/>
          <p:cNvPicPr preferRelativeResize="0"/>
          <p:nvPr/>
        </p:nvPicPr>
        <p:blipFill rotWithShape="1">
          <a:blip r:embed="rId3">
            <a:alphaModFix/>
          </a:blip>
          <a:srcRect b="23651" l="28190" r="28299" t="18151"/>
          <a:stretch/>
        </p:blipFill>
        <p:spPr>
          <a:xfrm>
            <a:off x="1304975" y="1267787"/>
            <a:ext cx="5924471" cy="3317126"/>
          </a:xfrm>
          <a:prstGeom prst="rect">
            <a:avLst/>
          </a:prstGeom>
          <a:noFill/>
          <a:ln>
            <a:noFill/>
          </a:ln>
        </p:spPr>
      </p:pic>
      <p:sp>
        <p:nvSpPr>
          <p:cNvPr id="378" name="Google Shape;378;p40"/>
          <p:cNvSpPr txBox="1"/>
          <p:nvPr/>
        </p:nvSpPr>
        <p:spPr>
          <a:xfrm>
            <a:off x="5454450" y="1354025"/>
            <a:ext cx="1101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libri"/>
                <a:ea typeface="Calibri"/>
                <a:cs typeface="Calibri"/>
                <a:sym typeface="Calibri"/>
              </a:rPr>
              <a:t>← Read Name</a:t>
            </a:r>
            <a:endParaRPr b="1" sz="1100">
              <a:latin typeface="Calibri"/>
              <a:ea typeface="Calibri"/>
              <a:cs typeface="Calibri"/>
              <a:sym typeface="Calibri"/>
            </a:endParaRPr>
          </a:p>
        </p:txBody>
      </p:sp>
      <p:sp>
        <p:nvSpPr>
          <p:cNvPr id="379" name="Google Shape;379;p40"/>
          <p:cNvSpPr txBox="1"/>
          <p:nvPr/>
        </p:nvSpPr>
        <p:spPr>
          <a:xfrm>
            <a:off x="7153250" y="4134475"/>
            <a:ext cx="1248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libri"/>
                <a:ea typeface="Calibri"/>
                <a:cs typeface="Calibri"/>
                <a:sym typeface="Calibri"/>
              </a:rPr>
              <a:t>← Scroll Buttons</a:t>
            </a:r>
            <a:endParaRPr b="1" sz="1100">
              <a:latin typeface="Calibri"/>
              <a:ea typeface="Calibri"/>
              <a:cs typeface="Calibri"/>
              <a:sym typeface="Calibri"/>
            </a:endParaRPr>
          </a:p>
        </p:txBody>
      </p:sp>
      <p:sp>
        <p:nvSpPr>
          <p:cNvPr id="380" name="Google Shape;380;p40"/>
          <p:cNvSpPr txBox="1"/>
          <p:nvPr/>
        </p:nvSpPr>
        <p:spPr>
          <a:xfrm>
            <a:off x="7141800" y="1147375"/>
            <a:ext cx="15825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libri"/>
                <a:ea typeface="Calibri"/>
                <a:cs typeface="Calibri"/>
                <a:sym typeface="Calibri"/>
              </a:rPr>
              <a:t>← </a:t>
            </a:r>
            <a:r>
              <a:rPr b="1" lang="en" sz="1100">
                <a:latin typeface="Calibri"/>
                <a:ea typeface="Calibri"/>
                <a:cs typeface="Calibri"/>
                <a:sym typeface="Calibri"/>
              </a:rPr>
              <a:t>Resizable</a:t>
            </a:r>
            <a:r>
              <a:rPr b="1" lang="en" sz="1100">
                <a:latin typeface="Calibri"/>
                <a:ea typeface="Calibri"/>
                <a:cs typeface="Calibri"/>
                <a:sym typeface="Calibri"/>
              </a:rPr>
              <a:t> Window</a:t>
            </a:r>
            <a:endParaRPr b="1" sz="1100">
              <a:latin typeface="Calibri"/>
              <a:ea typeface="Calibri"/>
              <a:cs typeface="Calibri"/>
              <a:sym typeface="Calibri"/>
            </a:endParaRPr>
          </a:p>
        </p:txBody>
      </p:sp>
      <p:sp>
        <p:nvSpPr>
          <p:cNvPr id="381" name="Google Shape;381;p40"/>
          <p:cNvSpPr txBox="1"/>
          <p:nvPr/>
        </p:nvSpPr>
        <p:spPr>
          <a:xfrm>
            <a:off x="7153250" y="1911700"/>
            <a:ext cx="17640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libri"/>
                <a:ea typeface="Calibri"/>
                <a:cs typeface="Calibri"/>
                <a:sym typeface="Calibri"/>
              </a:rPr>
              <a:t>← Global Vertical Scroll Bar</a:t>
            </a:r>
            <a:endParaRPr b="1" sz="1100">
              <a:latin typeface="Calibri"/>
              <a:ea typeface="Calibri"/>
              <a:cs typeface="Calibri"/>
              <a:sym typeface="Calibri"/>
            </a:endParaRPr>
          </a:p>
        </p:txBody>
      </p:sp>
      <p:sp>
        <p:nvSpPr>
          <p:cNvPr id="382" name="Google Shape;382;p40"/>
          <p:cNvSpPr txBox="1"/>
          <p:nvPr/>
        </p:nvSpPr>
        <p:spPr>
          <a:xfrm>
            <a:off x="4278650" y="2954575"/>
            <a:ext cx="2950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libri"/>
                <a:ea typeface="Calibri"/>
                <a:cs typeface="Calibri"/>
                <a:sym typeface="Calibri"/>
              </a:rPr>
              <a:t>← Alignment Frame Scroll Bar</a:t>
            </a:r>
            <a:endParaRPr b="1" sz="1100">
              <a:latin typeface="Calibri"/>
              <a:ea typeface="Calibri"/>
              <a:cs typeface="Calibri"/>
              <a:sym typeface="Calibri"/>
            </a:endParaRPr>
          </a:p>
        </p:txBody>
      </p:sp>
      <p:sp>
        <p:nvSpPr>
          <p:cNvPr id="383" name="Google Shape;383;p40"/>
          <p:cNvSpPr txBox="1"/>
          <p:nvPr/>
        </p:nvSpPr>
        <p:spPr>
          <a:xfrm>
            <a:off x="232625" y="2329900"/>
            <a:ext cx="11013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*Can use mouse wheel or buttons to zoom or scroll</a:t>
            </a:r>
            <a:endParaRPr sz="1000">
              <a:latin typeface="Calibri"/>
              <a:ea typeface="Calibri"/>
              <a:cs typeface="Calibri"/>
              <a:sym typeface="Calibri"/>
            </a:endParaRPr>
          </a:p>
        </p:txBody>
      </p:sp>
      <p:sp>
        <p:nvSpPr>
          <p:cNvPr id="384" name="Google Shape;384;p40"/>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85" name="Google Shape;385;p40"/>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features</a:t>
            </a:r>
            <a:endParaRPr i="1"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1" type="body"/>
          </p:nvPr>
        </p:nvSpPr>
        <p:spPr>
          <a:xfrm>
            <a:off x="3112675" y="1405825"/>
            <a:ext cx="5828100" cy="16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Interfaces with the parser code </a:t>
            </a:r>
            <a:endParaRPr b="1" sz="1500"/>
          </a:p>
          <a:p>
            <a:pPr indent="-317500" lvl="1" marL="914400" rtl="0" algn="l">
              <a:spcBef>
                <a:spcPts val="0"/>
              </a:spcBef>
              <a:spcAft>
                <a:spcPts val="0"/>
              </a:spcAft>
              <a:buSzPts val="1400"/>
              <a:buChar char="○"/>
            </a:pPr>
            <a:r>
              <a:rPr lang="en" sz="1400"/>
              <a:t>FusionGeneParser_final.py</a:t>
            </a:r>
            <a:endParaRPr sz="1400"/>
          </a:p>
          <a:p>
            <a:pPr indent="-317500" lvl="1" marL="914400" rtl="0" algn="l">
              <a:spcBef>
                <a:spcPts val="0"/>
              </a:spcBef>
              <a:spcAft>
                <a:spcPts val="0"/>
              </a:spcAft>
              <a:buSzPts val="1400"/>
              <a:buChar char="○"/>
            </a:pPr>
            <a:r>
              <a:rPr lang="en" sz="1400"/>
              <a:t>Handles parsed data from FusionGeneParser (Parsedreads.txt)</a:t>
            </a:r>
            <a:endParaRPr sz="1400"/>
          </a:p>
          <a:p>
            <a:pPr indent="-317500" lvl="1" marL="914400" rtl="0" algn="l">
              <a:spcBef>
                <a:spcPts val="0"/>
              </a:spcBef>
              <a:spcAft>
                <a:spcPts val="0"/>
              </a:spcAft>
              <a:buSzPts val="1400"/>
              <a:buChar char="○"/>
            </a:pPr>
            <a:r>
              <a:rPr lang="en" sz="1400"/>
              <a:t>Displays the alignment results</a:t>
            </a:r>
            <a:endParaRPr sz="1400"/>
          </a:p>
        </p:txBody>
      </p:sp>
      <p:pic>
        <p:nvPicPr>
          <p:cNvPr id="391" name="Google Shape;391;p41"/>
          <p:cNvPicPr preferRelativeResize="0"/>
          <p:nvPr/>
        </p:nvPicPr>
        <p:blipFill>
          <a:blip r:embed="rId3">
            <a:alphaModFix/>
          </a:blip>
          <a:stretch>
            <a:fillRect/>
          </a:stretch>
        </p:blipFill>
        <p:spPr>
          <a:xfrm>
            <a:off x="534875" y="1275796"/>
            <a:ext cx="2204599" cy="1490076"/>
          </a:xfrm>
          <a:prstGeom prst="rect">
            <a:avLst/>
          </a:prstGeom>
          <a:noFill/>
          <a:ln>
            <a:noFill/>
          </a:ln>
        </p:spPr>
      </p:pic>
      <p:pic>
        <p:nvPicPr>
          <p:cNvPr id="392" name="Google Shape;392;p41"/>
          <p:cNvPicPr preferRelativeResize="0"/>
          <p:nvPr/>
        </p:nvPicPr>
        <p:blipFill>
          <a:blip r:embed="rId4">
            <a:alphaModFix/>
          </a:blip>
          <a:stretch>
            <a:fillRect/>
          </a:stretch>
        </p:blipFill>
        <p:spPr>
          <a:xfrm>
            <a:off x="534875" y="3313813"/>
            <a:ext cx="2204602" cy="1459008"/>
          </a:xfrm>
          <a:prstGeom prst="rect">
            <a:avLst/>
          </a:prstGeom>
          <a:noFill/>
          <a:ln>
            <a:noFill/>
          </a:ln>
        </p:spPr>
      </p:pic>
      <p:pic>
        <p:nvPicPr>
          <p:cNvPr id="393" name="Google Shape;393;p41"/>
          <p:cNvPicPr preferRelativeResize="0"/>
          <p:nvPr/>
        </p:nvPicPr>
        <p:blipFill>
          <a:blip r:embed="rId5">
            <a:alphaModFix/>
          </a:blip>
          <a:stretch>
            <a:fillRect/>
          </a:stretch>
        </p:blipFill>
        <p:spPr>
          <a:xfrm>
            <a:off x="3271970" y="3298287"/>
            <a:ext cx="2250028" cy="1490076"/>
          </a:xfrm>
          <a:prstGeom prst="rect">
            <a:avLst/>
          </a:prstGeom>
          <a:noFill/>
          <a:ln>
            <a:noFill/>
          </a:ln>
        </p:spPr>
      </p:pic>
      <p:pic>
        <p:nvPicPr>
          <p:cNvPr id="394" name="Google Shape;394;p41"/>
          <p:cNvPicPr preferRelativeResize="0"/>
          <p:nvPr/>
        </p:nvPicPr>
        <p:blipFill rotWithShape="1">
          <a:blip r:embed="rId6">
            <a:alphaModFix/>
          </a:blip>
          <a:srcRect b="0" l="38374" r="0" t="23059"/>
          <a:stretch/>
        </p:blipFill>
        <p:spPr>
          <a:xfrm>
            <a:off x="6054500" y="3330550"/>
            <a:ext cx="2552997" cy="1425525"/>
          </a:xfrm>
          <a:prstGeom prst="rect">
            <a:avLst/>
          </a:prstGeom>
          <a:noFill/>
          <a:ln>
            <a:noFill/>
          </a:ln>
        </p:spPr>
      </p:pic>
      <p:sp>
        <p:nvSpPr>
          <p:cNvPr id="395" name="Google Shape;395;p41"/>
          <p:cNvSpPr/>
          <p:nvPr/>
        </p:nvSpPr>
        <p:spPr>
          <a:xfrm>
            <a:off x="2898775" y="3936363"/>
            <a:ext cx="213900" cy="21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rot="5400000">
            <a:off x="1536975" y="2932892"/>
            <a:ext cx="200400" cy="21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txBox="1"/>
          <p:nvPr>
            <p:ph type="title"/>
          </p:nvPr>
        </p:nvSpPr>
        <p:spPr>
          <a:xfrm>
            <a:off x="383825" y="204750"/>
            <a:ext cx="34374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Development</a:t>
            </a:r>
            <a:endParaRPr/>
          </a:p>
        </p:txBody>
      </p:sp>
      <p:sp>
        <p:nvSpPr>
          <p:cNvPr id="398" name="Google Shape;398;p41"/>
          <p:cNvSpPr txBox="1"/>
          <p:nvPr>
            <p:ph type="title"/>
          </p:nvPr>
        </p:nvSpPr>
        <p:spPr>
          <a:xfrm>
            <a:off x="420925" y="705100"/>
            <a:ext cx="2976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alignment_tester.py</a:t>
            </a:r>
            <a:endParaRPr i="1" sz="1300"/>
          </a:p>
        </p:txBody>
      </p:sp>
      <p:sp>
        <p:nvSpPr>
          <p:cNvPr id="399" name="Google Shape;399;p41"/>
          <p:cNvSpPr/>
          <p:nvPr/>
        </p:nvSpPr>
        <p:spPr>
          <a:xfrm>
            <a:off x="5681300" y="3936350"/>
            <a:ext cx="213900" cy="21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idx="1" type="body"/>
          </p:nvPr>
        </p:nvSpPr>
        <p:spPr>
          <a:xfrm>
            <a:off x="520950" y="1217350"/>
            <a:ext cx="8102100" cy="31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Our initial research helped in identifying existing tools for fusion gene visualization, as well as tools which might be useful for constructing a fusion gene </a:t>
            </a:r>
            <a:r>
              <a:rPr lang="en" sz="1400">
                <a:solidFill>
                  <a:srgbClr val="000000"/>
                </a:solidFill>
              </a:rPr>
              <a:t>visualizer</a:t>
            </a:r>
            <a:r>
              <a:rPr lang="en" sz="1400">
                <a:solidFill>
                  <a:srgbClr val="000000"/>
                </a:solidFill>
              </a:rPr>
              <a:t> from scratch.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rPr>
              <a:t>Existing tools for fusion gene visualization</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Clinker</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INTEGRATE-Vis</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FGviewer</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rPr>
              <a:t>Existing tools for .bam file manipulation and parsing</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Samtools</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Pybam</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rPr>
              <a:t>Existing tools for GUI design</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Tkinter</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PyQt</a:t>
            </a:r>
            <a:endParaRPr sz="1400">
              <a:solidFill>
                <a:srgbClr val="000000"/>
              </a:solidFill>
            </a:endParaRPr>
          </a:p>
          <a:p>
            <a:pPr indent="-317500" lvl="1" marL="914400" rtl="0" algn="l">
              <a:spcBef>
                <a:spcPts val="0"/>
              </a:spcBef>
              <a:spcAft>
                <a:spcPts val="0"/>
              </a:spcAft>
              <a:buClr>
                <a:srgbClr val="000000"/>
              </a:buClr>
              <a:buSzPts val="1400"/>
              <a:buFont typeface="Calibri"/>
              <a:buChar char="○"/>
            </a:pPr>
            <a:r>
              <a:rPr lang="en" sz="1400">
                <a:solidFill>
                  <a:srgbClr val="000000"/>
                </a:solidFill>
              </a:rPr>
              <a:t>PySide2</a:t>
            </a:r>
            <a:endParaRPr sz="1400">
              <a:solidFill>
                <a:srgbClr val="000000"/>
              </a:solidFill>
            </a:endParaRPr>
          </a:p>
        </p:txBody>
      </p:sp>
      <p:sp>
        <p:nvSpPr>
          <p:cNvPr id="146" name="Google Shape;146;p15"/>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Research</a:t>
            </a:r>
            <a:endParaRPr/>
          </a:p>
        </p:txBody>
      </p:sp>
      <p:sp>
        <p:nvSpPr>
          <p:cNvPr id="147" name="Google Shape;147;p15"/>
          <p:cNvSpPr txBox="1"/>
          <p:nvPr>
            <p:ph type="title"/>
          </p:nvPr>
        </p:nvSpPr>
        <p:spPr>
          <a:xfrm>
            <a:off x="420925" y="705100"/>
            <a:ext cx="2976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idx="1" type="body"/>
          </p:nvPr>
        </p:nvSpPr>
        <p:spPr>
          <a:xfrm>
            <a:off x="398100" y="1154625"/>
            <a:ext cx="8223600" cy="3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its current state, our GUI is able to display an aligned read and reference sequence with some zooming and scrolling capability. One key element which will need to be added is gene annotations for the chromosome locations displayed. The BAM file only includes information about the alignment, and the reference sequence FASTA is a simple text file, so these annotations would need to come from a third source. There are multiple tools available which might be useful for this application. One is python package </a:t>
            </a:r>
            <a:r>
              <a:rPr b="1" lang="en"/>
              <a:t>pyensembl. (</a:t>
            </a:r>
            <a:r>
              <a:rPr b="1" lang="en" u="sng">
                <a:solidFill>
                  <a:schemeClr val="hlink"/>
                </a:solidFill>
                <a:hlinkClick r:id="rId3"/>
              </a:rPr>
              <a:t>https://pypi.org/project/pyensembl/0.5.4/</a:t>
            </a:r>
            <a:r>
              <a:rPr b="1" lang="en"/>
              <a:t>)</a:t>
            </a:r>
            <a:endParaRPr b="1"/>
          </a:p>
          <a:p>
            <a:pPr indent="0" lvl="0" marL="0" rtl="0" algn="l">
              <a:spcBef>
                <a:spcPts val="1600"/>
              </a:spcBef>
              <a:spcAft>
                <a:spcPts val="0"/>
              </a:spcAft>
              <a:buNone/>
            </a:pPr>
            <a:r>
              <a:rPr b="1" lang="en"/>
              <a:t>This package includes a variety of functions related to gene locations, transcripts, and exons. For example:</a:t>
            </a:r>
            <a:endParaRPr b="1"/>
          </a:p>
          <a:p>
            <a:pPr indent="-311150" lvl="0" marL="457200" rtl="0" algn="l">
              <a:spcBef>
                <a:spcPts val="1600"/>
              </a:spcBef>
              <a:spcAft>
                <a:spcPts val="0"/>
              </a:spcAft>
              <a:buSzPts val="1300"/>
              <a:buChar char="●"/>
            </a:pPr>
            <a:r>
              <a:rPr b="1" lang="en"/>
              <a:t>genes_at_locus(contig, position, end=None, strand=None) : </a:t>
            </a:r>
            <a:r>
              <a:rPr lang="en"/>
              <a:t>returns list of Gene objects overlapping a particular position on a contig, optionally extend into a range with the end parameter and restrict to forward or backward strand by passing strand='+' or strand='-'.</a:t>
            </a:r>
            <a:endParaRPr/>
          </a:p>
          <a:p>
            <a:pPr indent="-311150" lvl="0" marL="457200" rtl="0" algn="l">
              <a:spcBef>
                <a:spcPts val="0"/>
              </a:spcBef>
              <a:spcAft>
                <a:spcPts val="0"/>
              </a:spcAft>
              <a:buSzPts val="1300"/>
              <a:buChar char="●"/>
            </a:pPr>
            <a:r>
              <a:rPr b="1" lang="en"/>
              <a:t>gene_names_at_locus(contig, position, end=None, strand=None) : </a:t>
            </a:r>
            <a:r>
              <a:rPr lang="en"/>
              <a:t>names of genes overlapping with the given locus (returns a list to account for overlapping genes)</a:t>
            </a:r>
            <a:endParaRPr/>
          </a:p>
          <a:p>
            <a:pPr indent="0" lvl="0" marL="0" rtl="0" algn="l">
              <a:spcBef>
                <a:spcPts val="0"/>
              </a:spcBef>
              <a:spcAft>
                <a:spcPts val="0"/>
              </a:spcAft>
              <a:buNone/>
            </a:pPr>
            <a:r>
              <a:t/>
            </a:r>
            <a:endParaRPr/>
          </a:p>
          <a:p>
            <a:pPr indent="0" lvl="0" marL="0" rtl="0" algn="ctr">
              <a:spcBef>
                <a:spcPts val="0"/>
              </a:spcBef>
              <a:spcAft>
                <a:spcPts val="1600"/>
              </a:spcAft>
              <a:buNone/>
            </a:pPr>
            <a:r>
              <a:rPr b="1" lang="en" sz="1500"/>
              <a:t>These functions offer a way to return Gene annotations based on defined chromosome location.</a:t>
            </a:r>
            <a:endParaRPr b="1"/>
          </a:p>
        </p:txBody>
      </p:sp>
      <p:sp>
        <p:nvSpPr>
          <p:cNvPr id="405" name="Google Shape;405;p42"/>
          <p:cNvSpPr txBox="1"/>
          <p:nvPr>
            <p:ph type="title"/>
          </p:nvPr>
        </p:nvSpPr>
        <p:spPr>
          <a:xfrm>
            <a:off x="383825" y="204750"/>
            <a:ext cx="3942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406" name="Google Shape;406;p42"/>
          <p:cNvSpPr txBox="1"/>
          <p:nvPr>
            <p:ph type="title"/>
          </p:nvPr>
        </p:nvSpPr>
        <p:spPr>
          <a:xfrm>
            <a:off x="420925" y="705100"/>
            <a:ext cx="35187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gene annotation</a:t>
            </a:r>
            <a:endParaRPr i="1"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3"/>
          <p:cNvSpPr/>
          <p:nvPr/>
        </p:nvSpPr>
        <p:spPr>
          <a:xfrm>
            <a:off x="4873675" y="2343025"/>
            <a:ext cx="3578100" cy="24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5173100" y="2594625"/>
            <a:ext cx="3078600" cy="6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txBox="1"/>
          <p:nvPr>
            <p:ph idx="1" type="body"/>
          </p:nvPr>
        </p:nvSpPr>
        <p:spPr>
          <a:xfrm>
            <a:off x="420925" y="1235225"/>
            <a:ext cx="8425500" cy="8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our GUI is still under development, it currently displays single read and reference sequence (sample data) in each window pane, which is useful for establishing </a:t>
            </a:r>
            <a:r>
              <a:rPr lang="en"/>
              <a:t>initial</a:t>
            </a:r>
            <a:r>
              <a:rPr lang="en"/>
              <a:t> display parameters. However, BAM files often contain hundred, if not thousands of reads, so displaying each read individually does not adequately address the application. Some suggestions regarding this include: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14" name="Google Shape;414;p43"/>
          <p:cNvSpPr txBox="1"/>
          <p:nvPr>
            <p:ph type="title"/>
          </p:nvPr>
        </p:nvSpPr>
        <p:spPr>
          <a:xfrm>
            <a:off x="383825" y="204750"/>
            <a:ext cx="3942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415" name="Google Shape;415;p43"/>
          <p:cNvSpPr txBox="1"/>
          <p:nvPr>
            <p:ph type="title"/>
          </p:nvPr>
        </p:nvSpPr>
        <p:spPr>
          <a:xfrm>
            <a:off x="420925" y="705100"/>
            <a:ext cx="35187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breakpoints and read depth</a:t>
            </a:r>
            <a:endParaRPr i="1" sz="1300"/>
          </a:p>
        </p:txBody>
      </p:sp>
      <p:sp>
        <p:nvSpPr>
          <p:cNvPr id="416" name="Google Shape;416;p43"/>
          <p:cNvSpPr txBox="1"/>
          <p:nvPr/>
        </p:nvSpPr>
        <p:spPr>
          <a:xfrm>
            <a:off x="420925" y="2360350"/>
            <a:ext cx="3656400" cy="233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Identical reads can be grouped such that the count is displayed (read depth) along with one copy of the read</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Reads can be grouped by breakpoint. Many times, when a fusion gene is detected, more than one breakpoint will be present</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Each breakpoint group can be displayed in its own pane within the visualizer window</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Vertical and horizontal scrolling can be enabled within each breakpoint window</a:t>
            </a:r>
            <a:endParaRPr sz="1200">
              <a:solidFill>
                <a:schemeClr val="dk2"/>
              </a:solidFill>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417" name="Google Shape;417;p43"/>
          <p:cNvSpPr/>
          <p:nvPr/>
        </p:nvSpPr>
        <p:spPr>
          <a:xfrm>
            <a:off x="5173100" y="2772250"/>
            <a:ext cx="1539300" cy="125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18" name="Google Shape;418;p43"/>
          <p:cNvSpPr/>
          <p:nvPr/>
        </p:nvSpPr>
        <p:spPr>
          <a:xfrm>
            <a:off x="6712400" y="2772250"/>
            <a:ext cx="1539300" cy="125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19" name="Google Shape;419;p43"/>
          <p:cNvSpPr/>
          <p:nvPr/>
        </p:nvSpPr>
        <p:spPr>
          <a:xfrm>
            <a:off x="5173100" y="2605750"/>
            <a:ext cx="3078600" cy="12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Reference</a:t>
            </a:r>
            <a:endParaRPr sz="1000">
              <a:solidFill>
                <a:srgbClr val="FFFFFF"/>
              </a:solidFill>
            </a:endParaRPr>
          </a:p>
        </p:txBody>
      </p:sp>
      <p:sp>
        <p:nvSpPr>
          <p:cNvPr id="420" name="Google Shape;420;p43"/>
          <p:cNvSpPr/>
          <p:nvPr/>
        </p:nvSpPr>
        <p:spPr>
          <a:xfrm>
            <a:off x="5173100" y="2938750"/>
            <a:ext cx="1539300" cy="125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21" name="Google Shape;421;p43"/>
          <p:cNvSpPr/>
          <p:nvPr/>
        </p:nvSpPr>
        <p:spPr>
          <a:xfrm>
            <a:off x="6712400" y="2938750"/>
            <a:ext cx="1539300" cy="125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22" name="Google Shape;422;p43"/>
          <p:cNvSpPr/>
          <p:nvPr/>
        </p:nvSpPr>
        <p:spPr>
          <a:xfrm>
            <a:off x="5173100" y="3105250"/>
            <a:ext cx="1539300" cy="125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23" name="Google Shape;423;p43"/>
          <p:cNvSpPr/>
          <p:nvPr/>
        </p:nvSpPr>
        <p:spPr>
          <a:xfrm>
            <a:off x="6712400" y="3105250"/>
            <a:ext cx="1539300" cy="125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24" name="Google Shape;424;p43"/>
          <p:cNvSpPr/>
          <p:nvPr/>
        </p:nvSpPr>
        <p:spPr>
          <a:xfrm>
            <a:off x="5173100" y="3777875"/>
            <a:ext cx="3078600" cy="6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5173100" y="3955500"/>
            <a:ext cx="1850100" cy="1308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26" name="Google Shape;426;p43"/>
          <p:cNvSpPr/>
          <p:nvPr/>
        </p:nvSpPr>
        <p:spPr>
          <a:xfrm>
            <a:off x="7023275" y="3955500"/>
            <a:ext cx="1228500" cy="130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27" name="Google Shape;427;p43"/>
          <p:cNvSpPr/>
          <p:nvPr/>
        </p:nvSpPr>
        <p:spPr>
          <a:xfrm>
            <a:off x="5173100" y="3789000"/>
            <a:ext cx="3078600" cy="12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Reference</a:t>
            </a:r>
            <a:endParaRPr sz="1000">
              <a:solidFill>
                <a:srgbClr val="FFFFFF"/>
              </a:solidFill>
            </a:endParaRPr>
          </a:p>
        </p:txBody>
      </p:sp>
      <p:sp>
        <p:nvSpPr>
          <p:cNvPr id="428" name="Google Shape;428;p43"/>
          <p:cNvSpPr/>
          <p:nvPr/>
        </p:nvSpPr>
        <p:spPr>
          <a:xfrm>
            <a:off x="5173100" y="4128751"/>
            <a:ext cx="1850100" cy="1308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29" name="Google Shape;429;p43"/>
          <p:cNvSpPr/>
          <p:nvPr/>
        </p:nvSpPr>
        <p:spPr>
          <a:xfrm>
            <a:off x="7023275" y="4128751"/>
            <a:ext cx="1228500" cy="130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30" name="Google Shape;430;p43"/>
          <p:cNvSpPr/>
          <p:nvPr/>
        </p:nvSpPr>
        <p:spPr>
          <a:xfrm>
            <a:off x="5173100" y="4302003"/>
            <a:ext cx="1850100" cy="1308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1</a:t>
            </a:r>
            <a:endParaRPr sz="1000"/>
          </a:p>
        </p:txBody>
      </p:sp>
      <p:sp>
        <p:nvSpPr>
          <p:cNvPr id="431" name="Google Shape;431;p43"/>
          <p:cNvSpPr/>
          <p:nvPr/>
        </p:nvSpPr>
        <p:spPr>
          <a:xfrm>
            <a:off x="7023275" y="4302003"/>
            <a:ext cx="1228500" cy="130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 2</a:t>
            </a:r>
            <a:endParaRPr sz="1000"/>
          </a:p>
        </p:txBody>
      </p:sp>
      <p:sp>
        <p:nvSpPr>
          <p:cNvPr id="432" name="Google Shape;432;p43"/>
          <p:cNvSpPr/>
          <p:nvPr/>
        </p:nvSpPr>
        <p:spPr>
          <a:xfrm>
            <a:off x="4965800" y="2772252"/>
            <a:ext cx="207300" cy="4773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4965800" y="3946202"/>
            <a:ext cx="207300" cy="4773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rot="5400000">
            <a:off x="6608750" y="1836113"/>
            <a:ext cx="207300" cy="30939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rot="5400000">
            <a:off x="6608750" y="3001450"/>
            <a:ext cx="207300" cy="30939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txBox="1"/>
          <p:nvPr/>
        </p:nvSpPr>
        <p:spPr>
          <a:xfrm>
            <a:off x="5135825" y="2274838"/>
            <a:ext cx="12285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Breakpoint 1</a:t>
            </a:r>
            <a:endParaRPr sz="1200">
              <a:latin typeface="Calibri"/>
              <a:ea typeface="Calibri"/>
              <a:cs typeface="Calibri"/>
              <a:sym typeface="Calibri"/>
            </a:endParaRPr>
          </a:p>
        </p:txBody>
      </p:sp>
      <p:sp>
        <p:nvSpPr>
          <p:cNvPr id="437" name="Google Shape;437;p43"/>
          <p:cNvSpPr txBox="1"/>
          <p:nvPr/>
        </p:nvSpPr>
        <p:spPr>
          <a:xfrm>
            <a:off x="5173100" y="3469238"/>
            <a:ext cx="12285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Breakpoint 2</a:t>
            </a:r>
            <a:endParaRPr sz="1200">
              <a:latin typeface="Calibri"/>
              <a:ea typeface="Calibri"/>
              <a:cs typeface="Calibri"/>
              <a:sym typeface="Calibri"/>
            </a:endParaRPr>
          </a:p>
        </p:txBody>
      </p:sp>
      <p:sp>
        <p:nvSpPr>
          <p:cNvPr id="438" name="Google Shape;438;p43"/>
          <p:cNvSpPr/>
          <p:nvPr/>
        </p:nvSpPr>
        <p:spPr>
          <a:xfrm>
            <a:off x="4666375" y="2405125"/>
            <a:ext cx="207300" cy="2339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4666375" y="2343025"/>
            <a:ext cx="207300" cy="24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4873675" y="3535200"/>
            <a:ext cx="3578100" cy="1250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idx="1" type="body"/>
          </p:nvPr>
        </p:nvSpPr>
        <p:spPr>
          <a:xfrm>
            <a:off x="420925" y="1326225"/>
            <a:ext cx="8363700" cy="151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One issue we encountered with the sample BAM files provided for this project was that even though the presence of supplementary </a:t>
            </a:r>
            <a:r>
              <a:rPr lang="en"/>
              <a:t>alignments</a:t>
            </a:r>
            <a:r>
              <a:rPr lang="en"/>
              <a:t> was annotated where applicable, a full read sequence containing both alignments was not present. (ie -</a:t>
            </a:r>
            <a:r>
              <a:rPr b="1" lang="en"/>
              <a:t> no read sequences containing both fusion partners</a:t>
            </a:r>
            <a:r>
              <a:rPr lang="en"/>
              <a:t>) Further investigation of a sample BAM file with known fusion transcripts revealed the presence of hard and soft clippings, as indicated by the cigar string. </a:t>
            </a:r>
            <a:endParaRPr/>
          </a:p>
        </p:txBody>
      </p:sp>
      <p:sp>
        <p:nvSpPr>
          <p:cNvPr id="446" name="Google Shape;446;p44"/>
          <p:cNvSpPr txBox="1"/>
          <p:nvPr>
            <p:ph type="title"/>
          </p:nvPr>
        </p:nvSpPr>
        <p:spPr>
          <a:xfrm>
            <a:off x="383825" y="204750"/>
            <a:ext cx="3942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447" name="Google Shape;447;p44"/>
          <p:cNvSpPr txBox="1"/>
          <p:nvPr>
            <p:ph type="title"/>
          </p:nvPr>
        </p:nvSpPr>
        <p:spPr>
          <a:xfrm>
            <a:off x="420925" y="705100"/>
            <a:ext cx="35187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fusion reads</a:t>
            </a:r>
            <a:endParaRPr i="1" sz="1300"/>
          </a:p>
        </p:txBody>
      </p:sp>
      <p:pic>
        <p:nvPicPr>
          <p:cNvPr id="448" name="Google Shape;448;p44"/>
          <p:cNvPicPr preferRelativeResize="0"/>
          <p:nvPr/>
        </p:nvPicPr>
        <p:blipFill>
          <a:blip r:embed="rId3">
            <a:alphaModFix/>
          </a:blip>
          <a:stretch>
            <a:fillRect/>
          </a:stretch>
        </p:blipFill>
        <p:spPr>
          <a:xfrm>
            <a:off x="1640463" y="2639900"/>
            <a:ext cx="5863070" cy="1042950"/>
          </a:xfrm>
          <a:prstGeom prst="rect">
            <a:avLst/>
          </a:prstGeom>
          <a:noFill/>
          <a:ln>
            <a:noFill/>
          </a:ln>
        </p:spPr>
      </p:pic>
      <p:sp>
        <p:nvSpPr>
          <p:cNvPr id="449" name="Google Shape;449;p44"/>
          <p:cNvSpPr txBox="1"/>
          <p:nvPr/>
        </p:nvSpPr>
        <p:spPr>
          <a:xfrm>
            <a:off x="360600" y="3857150"/>
            <a:ext cx="84228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Such phenomenons are a characteristic of the aligner used for BAM file generation. For this particular application, it would be ideal to disable any functions that trim the sequence included in the alignment record. </a:t>
            </a:r>
            <a:endParaRPr sz="13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5"/>
          <p:cNvSpPr txBox="1"/>
          <p:nvPr>
            <p:ph type="title"/>
          </p:nvPr>
        </p:nvSpPr>
        <p:spPr>
          <a:xfrm>
            <a:off x="383825" y="204750"/>
            <a:ext cx="3942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455" name="Google Shape;455;p45"/>
          <p:cNvSpPr txBox="1"/>
          <p:nvPr>
            <p:ph type="title"/>
          </p:nvPr>
        </p:nvSpPr>
        <p:spPr>
          <a:xfrm>
            <a:off x="420925" y="705100"/>
            <a:ext cx="35187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final product</a:t>
            </a:r>
            <a:endParaRPr i="1" sz="1300"/>
          </a:p>
        </p:txBody>
      </p:sp>
      <p:sp>
        <p:nvSpPr>
          <p:cNvPr id="456" name="Google Shape;456;p45"/>
          <p:cNvSpPr txBox="1"/>
          <p:nvPr/>
        </p:nvSpPr>
        <p:spPr>
          <a:xfrm>
            <a:off x="360600" y="1174450"/>
            <a:ext cx="8422800" cy="13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Our current code is successful in filtering reads and displaying alignments, but we have not yet tackled the display of an actual fusion read sequence. Considering the issue we encountered with hard/soft clippings, it might be useful to expand the project such that a raw data input is used initially. This could address the problem by allowing for standardization of aligner settings, reference genome, and BAM sorting.</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Ideally, a raw data file (FASTQ, FAST5, etc.) could be imported, aligned to create a BAM, sorted, parsed, and displayed. </a:t>
            </a:r>
            <a:endParaRPr sz="1300">
              <a:latin typeface="Calibri"/>
              <a:ea typeface="Calibri"/>
              <a:cs typeface="Calibri"/>
              <a:sym typeface="Calibri"/>
            </a:endParaRPr>
          </a:p>
        </p:txBody>
      </p:sp>
      <p:pic>
        <p:nvPicPr>
          <p:cNvPr id="457" name="Google Shape;457;p45"/>
          <p:cNvPicPr preferRelativeResize="0"/>
          <p:nvPr/>
        </p:nvPicPr>
        <p:blipFill>
          <a:blip r:embed="rId3">
            <a:alphaModFix/>
          </a:blip>
          <a:stretch>
            <a:fillRect/>
          </a:stretch>
        </p:blipFill>
        <p:spPr>
          <a:xfrm>
            <a:off x="1600200" y="2647300"/>
            <a:ext cx="5943600" cy="2219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6"/>
          <p:cNvSpPr txBox="1"/>
          <p:nvPr>
            <p:ph type="title"/>
          </p:nvPr>
        </p:nvSpPr>
        <p:spPr>
          <a:xfrm>
            <a:off x="722900" y="42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63" name="Google Shape;463;p46"/>
          <p:cNvSpPr txBox="1"/>
          <p:nvPr>
            <p:ph idx="1" type="body"/>
          </p:nvPr>
        </p:nvSpPr>
        <p:spPr>
          <a:xfrm>
            <a:off x="819150" y="1142250"/>
            <a:ext cx="7505700" cy="24480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U</a:t>
            </a:r>
            <a:r>
              <a:rPr lang="en" sz="1000">
                <a:solidFill>
                  <a:srgbClr val="000000"/>
                </a:solidFill>
                <a:latin typeface="Times New Roman"/>
                <a:ea typeface="Times New Roman"/>
                <a:cs typeface="Times New Roman"/>
                <a:sym typeface="Times New Roman"/>
              </a:rPr>
              <a:t>ser jkbonfield. (2020, May). </a:t>
            </a:r>
            <a:r>
              <a:rPr i="1" lang="en" sz="1000">
                <a:solidFill>
                  <a:srgbClr val="000000"/>
                </a:solidFill>
                <a:latin typeface="Times New Roman"/>
                <a:ea typeface="Times New Roman"/>
                <a:cs typeface="Times New Roman"/>
                <a:sym typeface="Times New Roman"/>
              </a:rPr>
              <a:t>Sequence Alignment/Map Optional Fields Specification. </a:t>
            </a:r>
            <a:r>
              <a:rPr lang="en" sz="1000">
                <a:solidFill>
                  <a:srgbClr val="000000"/>
                </a:solidFill>
                <a:latin typeface="Times New Roman"/>
                <a:ea typeface="Times New Roman"/>
                <a:cs typeface="Times New Roman"/>
                <a:sym typeface="Times New Roman"/>
              </a:rPr>
              <a:t>SAMtools repository. </a:t>
            </a:r>
            <a:r>
              <a:rPr lang="en"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https://github.com/samtools/hts-specs/blob/master/SAMtags.pdf</a:t>
            </a:r>
            <a:endParaRPr sz="1000">
              <a:solidFill>
                <a:srgbClr val="000000"/>
              </a:solidFill>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900">
                <a:solidFill>
                  <a:srgbClr val="000000"/>
                </a:solidFill>
                <a:latin typeface="Times New Roman"/>
                <a:ea typeface="Times New Roman"/>
                <a:cs typeface="Times New Roman"/>
                <a:sym typeface="Times New Roman"/>
              </a:rPr>
              <a:t>User JohnLonginotto. (2019, February). PyBam. Github Repository. </a:t>
            </a:r>
            <a:endParaRPr sz="9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900">
                <a:solidFill>
                  <a:srgbClr val="1155CC"/>
                </a:solidFill>
                <a:uFill>
                  <a:noFill/>
                </a:uFill>
                <a:latin typeface="Times New Roman"/>
                <a:ea typeface="Times New Roman"/>
                <a:cs typeface="Times New Roman"/>
                <a:sym typeface="Times New Roman"/>
                <a:hlinkClick r:id="rId4">
                  <a:extLst>
                    <a:ext uri="{A12FA001-AC4F-418D-AE19-62706E023703}">
                      <ahyp:hlinkClr val="tx"/>
                    </a:ext>
                  </a:extLst>
                </a:hlinkClick>
              </a:rPr>
              <a:t>https://github.com/JohnLonginotto/pybam</a:t>
            </a:r>
            <a:endParaRPr sz="9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000">
                <a:solidFill>
                  <a:srgbClr val="2A2A2A"/>
                </a:solidFill>
                <a:highlight>
                  <a:srgbClr val="FFFFFF"/>
                </a:highlight>
                <a:latin typeface="Times New Roman"/>
                <a:ea typeface="Times New Roman"/>
                <a:cs typeface="Times New Roman"/>
                <a:sym typeface="Times New Roman"/>
              </a:rPr>
              <a:t>Kim, P., Yiya, K., Zhou, X. (2020). FGviewer: an online visualization tool for functional features of human fusion genes, </a:t>
            </a:r>
            <a:r>
              <a:rPr i="1" lang="en" sz="1000">
                <a:solidFill>
                  <a:srgbClr val="2A2A2A"/>
                </a:solidFill>
                <a:highlight>
                  <a:srgbClr val="FFFFFF"/>
                </a:highlight>
                <a:latin typeface="Times New Roman"/>
                <a:ea typeface="Times New Roman"/>
                <a:cs typeface="Times New Roman"/>
                <a:sym typeface="Times New Roman"/>
              </a:rPr>
              <a:t>Nucleic Acids Research</a:t>
            </a:r>
            <a:r>
              <a:rPr lang="en" sz="1000">
                <a:solidFill>
                  <a:srgbClr val="2A2A2A"/>
                </a:solidFill>
                <a:highlight>
                  <a:srgbClr val="FFFFFF"/>
                </a:highlight>
                <a:latin typeface="Times New Roman"/>
                <a:ea typeface="Times New Roman"/>
                <a:cs typeface="Times New Roman"/>
                <a:sym typeface="Times New Roman"/>
              </a:rPr>
              <a:t>, 48( W1), W313 -  W320. </a:t>
            </a:r>
            <a:r>
              <a:rPr lang="en" sz="1000">
                <a:solidFill>
                  <a:srgbClr val="2A2A2A"/>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000" u="sng">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https://doi.org/10.1093/nar/gkaa364</a:t>
            </a:r>
            <a:endParaRPr sz="1000" u="sng">
              <a:solidFill>
                <a:srgbClr val="1155CC"/>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9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900">
                <a:solidFill>
                  <a:srgbClr val="222222"/>
                </a:solidFill>
                <a:highlight>
                  <a:srgbClr val="FFFFFF"/>
                </a:highlight>
                <a:latin typeface="Times New Roman"/>
                <a:ea typeface="Times New Roman"/>
                <a:cs typeface="Times New Roman"/>
                <a:sym typeface="Times New Roman"/>
              </a:rPr>
              <a:t>Shipman, J. W. (2013). Tkinter 8.4 reference: a GUI for Python. </a:t>
            </a:r>
            <a:r>
              <a:rPr i="1" lang="en" sz="900">
                <a:solidFill>
                  <a:srgbClr val="222222"/>
                </a:solidFill>
                <a:highlight>
                  <a:srgbClr val="FFFFFF"/>
                </a:highlight>
                <a:latin typeface="Times New Roman"/>
                <a:ea typeface="Times New Roman"/>
                <a:cs typeface="Times New Roman"/>
                <a:sym typeface="Times New Roman"/>
              </a:rPr>
              <a:t>New Mexico Tech Computer Center</a:t>
            </a:r>
            <a:r>
              <a:rPr lang="en" sz="900">
                <a:solidFill>
                  <a:srgbClr val="222222"/>
                </a:solidFill>
                <a:highlight>
                  <a:srgbClr val="FFFFFF"/>
                </a:highlight>
                <a:latin typeface="Times New Roman"/>
                <a:ea typeface="Times New Roman"/>
                <a:cs typeface="Times New Roman"/>
                <a:sym typeface="Times New Roman"/>
              </a:rPr>
              <a:t>. Retrieved from: </a:t>
            </a:r>
            <a:r>
              <a:rPr lang="en" sz="900" u="sng">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val="tx"/>
                    </a:ext>
                  </a:extLst>
                </a:hlinkClick>
              </a:rPr>
              <a:t>http://alexandre.benoit.83.free.fr/archives/1415/adumas/ISN/tkinter.pdf</a:t>
            </a:r>
            <a:endParaRPr sz="9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000">
                <a:solidFill>
                  <a:srgbClr val="2A2A2A"/>
                </a:solidFill>
                <a:highlight>
                  <a:srgbClr val="FFFFFF"/>
                </a:highlight>
                <a:latin typeface="Times New Roman"/>
                <a:ea typeface="Times New Roman"/>
                <a:cs typeface="Times New Roman"/>
                <a:sym typeface="Times New Roman"/>
              </a:rPr>
              <a:t>Schmidt, B. M., Davidson, N. M., Hawkins, A.D.K., Bartolo, R., Majewski, I. J.,  Ekert, P. G., Oshlack, A. (2018). Clinker: visualizing fusion genes detected in RNA-seq data, </a:t>
            </a:r>
            <a:r>
              <a:rPr i="1" lang="en" sz="1000">
                <a:solidFill>
                  <a:srgbClr val="2A2A2A"/>
                </a:solidFill>
                <a:highlight>
                  <a:srgbClr val="FFFFFF"/>
                </a:highlight>
                <a:latin typeface="Times New Roman"/>
                <a:ea typeface="Times New Roman"/>
                <a:cs typeface="Times New Roman"/>
                <a:sym typeface="Times New Roman"/>
              </a:rPr>
              <a:t>GigaScience</a:t>
            </a:r>
            <a:r>
              <a:rPr lang="en" sz="1000">
                <a:solidFill>
                  <a:srgbClr val="2A2A2A"/>
                </a:solidFill>
                <a:highlight>
                  <a:srgbClr val="FFFFFF"/>
                </a:highlight>
                <a:latin typeface="Times New Roman"/>
                <a:ea typeface="Times New Roman"/>
                <a:cs typeface="Times New Roman"/>
                <a:sym typeface="Times New Roman"/>
              </a:rPr>
              <a:t>, 7(7), giy079.  </a:t>
            </a:r>
            <a:r>
              <a:rPr lang="en" sz="1000" u="sng">
                <a:solidFill>
                  <a:srgbClr val="006FB7"/>
                </a:solidFill>
                <a:highlight>
                  <a:srgbClr val="FFFFFF"/>
                </a:highlight>
                <a:latin typeface="Times New Roman"/>
                <a:ea typeface="Times New Roman"/>
                <a:cs typeface="Times New Roman"/>
                <a:sym typeface="Times New Roman"/>
                <a:hlinkClick r:id="rId8">
                  <a:extLst>
                    <a:ext uri="{A12FA001-AC4F-418D-AE19-62706E023703}">
                      <ahyp:hlinkClr val="tx"/>
                    </a:ext>
                  </a:extLst>
                </a:hlinkClick>
              </a:rPr>
              <a:t>https://doi.org/10.1093/gigascience/giy079</a:t>
            </a:r>
            <a:endParaRPr sz="9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900">
                <a:solidFill>
                  <a:srgbClr val="222222"/>
                </a:solidFill>
                <a:highlight>
                  <a:srgbClr val="FFFFFF"/>
                </a:highlight>
                <a:latin typeface="Times New Roman"/>
                <a:ea typeface="Times New Roman"/>
                <a:cs typeface="Times New Roman"/>
                <a:sym typeface="Times New Roman"/>
              </a:rPr>
              <a:t>Summerfield, M. (2007). </a:t>
            </a:r>
            <a:r>
              <a:rPr i="1" lang="en" sz="900">
                <a:solidFill>
                  <a:srgbClr val="222222"/>
                </a:solidFill>
                <a:highlight>
                  <a:srgbClr val="FFFFFF"/>
                </a:highlight>
                <a:latin typeface="Times New Roman"/>
                <a:ea typeface="Times New Roman"/>
                <a:cs typeface="Times New Roman"/>
                <a:sym typeface="Times New Roman"/>
              </a:rPr>
              <a:t>Rapid GUI Programming with Python and Qt: The Definitive Guide to PyQt Programming (paperback)</a:t>
            </a:r>
            <a:r>
              <a:rPr lang="en" sz="900">
                <a:solidFill>
                  <a:srgbClr val="222222"/>
                </a:solidFill>
                <a:highlight>
                  <a:srgbClr val="FFFFFF"/>
                </a:highlight>
                <a:latin typeface="Times New Roman"/>
                <a:ea typeface="Times New Roman"/>
                <a:cs typeface="Times New Roman"/>
                <a:sym typeface="Times New Roman"/>
              </a:rPr>
              <a:t>. Pearson Education.</a:t>
            </a:r>
            <a:endParaRPr sz="9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lang="en" sz="1000">
                <a:solidFill>
                  <a:srgbClr val="222222"/>
                </a:solidFill>
                <a:highlight>
                  <a:srgbClr val="FFFFFF"/>
                </a:highlight>
                <a:latin typeface="Times New Roman"/>
                <a:ea typeface="Times New Roman"/>
                <a:cs typeface="Times New Roman"/>
                <a:sym typeface="Times New Roman"/>
              </a:rPr>
              <a:t>Zhang, J., Gao, T. &amp; Maher, C. A. (2017). INTEGRATE-Vis: a tool for comprehensive gene fusion visualization. </a:t>
            </a:r>
            <a:r>
              <a:rPr i="1" lang="en" sz="1000">
                <a:solidFill>
                  <a:srgbClr val="222222"/>
                </a:solidFill>
                <a:highlight>
                  <a:srgbClr val="FFFFFF"/>
                </a:highlight>
                <a:latin typeface="Times New Roman"/>
                <a:ea typeface="Times New Roman"/>
                <a:cs typeface="Times New Roman"/>
                <a:sym typeface="Times New Roman"/>
              </a:rPr>
              <a:t>Sci Rep</a:t>
            </a:r>
            <a:r>
              <a:rPr lang="en" sz="1000">
                <a:solidFill>
                  <a:srgbClr val="222222"/>
                </a:solidFill>
                <a:highlight>
                  <a:srgbClr val="FFFFFF"/>
                </a:highlight>
                <a:latin typeface="Times New Roman"/>
                <a:ea typeface="Times New Roman"/>
                <a:cs typeface="Times New Roman"/>
                <a:sym typeface="Times New Roman"/>
              </a:rPr>
              <a:t> </a:t>
            </a:r>
            <a:r>
              <a:rPr b="1" lang="en" sz="1000">
                <a:solidFill>
                  <a:srgbClr val="222222"/>
                </a:solidFill>
                <a:highlight>
                  <a:srgbClr val="FFFFFF"/>
                </a:highlight>
                <a:latin typeface="Times New Roman"/>
                <a:ea typeface="Times New Roman"/>
                <a:cs typeface="Times New Roman"/>
                <a:sym typeface="Times New Roman"/>
              </a:rPr>
              <a:t>7, </a:t>
            </a:r>
            <a:r>
              <a:rPr lang="en" sz="1000">
                <a:solidFill>
                  <a:srgbClr val="222222"/>
                </a:solidFill>
                <a:highlight>
                  <a:srgbClr val="FFFFFF"/>
                </a:highlight>
                <a:latin typeface="Times New Roman"/>
                <a:ea typeface="Times New Roman"/>
                <a:cs typeface="Times New Roman"/>
                <a:sym typeface="Times New Roman"/>
              </a:rPr>
              <a:t>17808.</a:t>
            </a:r>
            <a:r>
              <a:rPr lang="en" sz="1000">
                <a:solidFill>
                  <a:srgbClr val="222222"/>
                </a:solidFill>
                <a:highlight>
                  <a:srgbClr val="FFFFFF"/>
                </a:highlight>
                <a:uFill>
                  <a:noFill/>
                </a:uFill>
                <a:latin typeface="Times New Roman"/>
                <a:ea typeface="Times New Roman"/>
                <a:cs typeface="Times New Roman"/>
                <a:sym typeface="Times New Roman"/>
                <a:hlinkClick r:id="rId9">
                  <a:extLst>
                    <a:ext uri="{A12FA001-AC4F-418D-AE19-62706E023703}">
                      <ahyp:hlinkClr val="tx"/>
                    </a:ext>
                  </a:extLst>
                </a:hlinkClick>
              </a:rPr>
              <a:t> </a:t>
            </a:r>
            <a:r>
              <a:rPr lang="en" sz="1000" u="sng">
                <a:solidFill>
                  <a:srgbClr val="1155CC"/>
                </a:solidFill>
                <a:highlight>
                  <a:srgbClr val="FFFFFF"/>
                </a:highlight>
                <a:latin typeface="Times New Roman"/>
                <a:ea typeface="Times New Roman"/>
                <a:cs typeface="Times New Roman"/>
                <a:sym typeface="Times New Roman"/>
                <a:hlinkClick r:id="rId10">
                  <a:extLst>
                    <a:ext uri="{A12FA001-AC4F-418D-AE19-62706E023703}">
                      <ahyp:hlinkClr val="tx"/>
                    </a:ext>
                  </a:extLst>
                </a:hlinkClick>
              </a:rPr>
              <a:t>https://doi.org/10.1038/s41598-017-18257-2</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4965495" y="316325"/>
            <a:ext cx="3693479" cy="4510850"/>
          </a:xfrm>
          <a:prstGeom prst="rect">
            <a:avLst/>
          </a:prstGeom>
          <a:noFill/>
          <a:ln>
            <a:noFill/>
          </a:ln>
        </p:spPr>
      </p:pic>
      <p:sp>
        <p:nvSpPr>
          <p:cNvPr id="153" name="Google Shape;153;p16"/>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Clinker</a:t>
            </a:r>
            <a:endParaRPr b="1" sz="2600">
              <a:solidFill>
                <a:srgbClr val="351C75"/>
              </a:solidFill>
              <a:latin typeface="Calibri"/>
              <a:ea typeface="Calibri"/>
              <a:cs typeface="Calibri"/>
              <a:sym typeface="Calibri"/>
            </a:endParaRPr>
          </a:p>
        </p:txBody>
      </p:sp>
      <p:sp>
        <p:nvSpPr>
          <p:cNvPr id="154" name="Google Shape;154;p16"/>
          <p:cNvSpPr txBox="1"/>
          <p:nvPr/>
        </p:nvSpPr>
        <p:spPr>
          <a:xfrm>
            <a:off x="365800" y="1388975"/>
            <a:ext cx="4416000" cy="17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latin typeface="Calibri"/>
                <a:ea typeface="Calibri"/>
                <a:cs typeface="Calibri"/>
                <a:sym typeface="Calibri"/>
              </a:rPr>
              <a:t>A visualization tool for exploring and plotting fusion genes discovered in RNA-seq data by Smidt et al. (2018). </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500" u="sng">
                <a:solidFill>
                  <a:srgbClr val="0000FF"/>
                </a:solidFill>
                <a:highlight>
                  <a:schemeClr val="dk1"/>
                </a:highlight>
                <a:latin typeface="Calibri"/>
                <a:ea typeface="Calibri"/>
                <a:cs typeface="Calibri"/>
                <a:sym typeface="Calibri"/>
                <a:hlinkClick r:id="rId4">
                  <a:extLst>
                    <a:ext uri="{A12FA001-AC4F-418D-AE19-62706E023703}">
                      <ahyp:hlinkClr val="tx"/>
                    </a:ext>
                  </a:extLst>
                </a:hlinkClick>
              </a:rPr>
              <a:t>https://github.com/Oshlack/Clinker/</a:t>
            </a:r>
            <a:endParaRPr i="1" sz="1150" u="sng">
              <a:solidFill>
                <a:srgbClr val="0000FF"/>
              </a:solidFill>
              <a:highlight>
                <a:schemeClr val="dk1"/>
              </a:highlight>
              <a:latin typeface="Calibri"/>
              <a:ea typeface="Calibri"/>
              <a:cs typeface="Calibri"/>
              <a:sym typeface="Calibri"/>
            </a:endParaRPr>
          </a:p>
          <a:p>
            <a:pPr indent="0" lvl="0" marL="0" rtl="0" algn="l">
              <a:lnSpc>
                <a:spcPct val="115000"/>
              </a:lnSpc>
              <a:spcBef>
                <a:spcPts val="1200"/>
              </a:spcBef>
              <a:spcAft>
                <a:spcPts val="0"/>
              </a:spcAft>
              <a:buNone/>
            </a:pPr>
            <a:r>
              <a:t/>
            </a:r>
            <a:endParaRPr i="1" sz="1150" u="sng">
              <a:solidFill>
                <a:srgbClr val="0000FF"/>
              </a:solidFill>
              <a:highlight>
                <a:schemeClr val="dk1"/>
              </a:highlight>
              <a:latin typeface="Calibri"/>
              <a:ea typeface="Calibri"/>
              <a:cs typeface="Calibri"/>
              <a:sym typeface="Calibri"/>
            </a:endParaRPr>
          </a:p>
          <a:p>
            <a:pPr indent="-323850" lvl="0" marL="457200" rtl="0" algn="l">
              <a:lnSpc>
                <a:spcPct val="185454"/>
              </a:lnSpc>
              <a:spcBef>
                <a:spcPts val="1200"/>
              </a:spcBef>
              <a:spcAft>
                <a:spcPts val="0"/>
              </a:spcAft>
              <a:buSzPts val="1500"/>
              <a:buFont typeface="Calibri"/>
              <a:buChar char="●"/>
            </a:pPr>
            <a:r>
              <a:rPr lang="en" sz="1500">
                <a:highlight>
                  <a:schemeClr val="dk1"/>
                </a:highlight>
                <a:latin typeface="Calibri"/>
                <a:ea typeface="Calibri"/>
                <a:cs typeface="Calibri"/>
                <a:sym typeface="Calibri"/>
              </a:rPr>
              <a:t>Operating systems: 64 bit Linux or Mac OS X</a:t>
            </a:r>
            <a:endParaRPr sz="1500">
              <a:highlight>
                <a:schemeClr val="dk1"/>
              </a:highlight>
              <a:latin typeface="Calibri"/>
              <a:ea typeface="Calibri"/>
              <a:cs typeface="Calibri"/>
              <a:sym typeface="Calibri"/>
            </a:endParaRPr>
          </a:p>
          <a:p>
            <a:pPr indent="-323850" lvl="0" marL="457200" rtl="0" algn="l">
              <a:lnSpc>
                <a:spcPct val="185454"/>
              </a:lnSpc>
              <a:spcBef>
                <a:spcPts val="0"/>
              </a:spcBef>
              <a:spcAft>
                <a:spcPts val="0"/>
              </a:spcAft>
              <a:buSzPts val="1500"/>
              <a:buFont typeface="Calibri"/>
              <a:buChar char="●"/>
            </a:pPr>
            <a:r>
              <a:rPr lang="en" sz="1500">
                <a:highlight>
                  <a:schemeClr val="dk1"/>
                </a:highlight>
                <a:latin typeface="Calibri"/>
                <a:ea typeface="Calibri"/>
                <a:cs typeface="Calibri"/>
                <a:sym typeface="Calibri"/>
              </a:rPr>
              <a:t>Programming language: Python, R, Bash</a:t>
            </a:r>
            <a:endParaRPr sz="1500">
              <a:highlight>
                <a:schemeClr val="dk1"/>
              </a:highlight>
              <a:latin typeface="Calibri"/>
              <a:ea typeface="Calibri"/>
              <a:cs typeface="Calibri"/>
              <a:sym typeface="Calibri"/>
            </a:endParaRPr>
          </a:p>
          <a:p>
            <a:pPr indent="-323850" lvl="0" marL="457200" rtl="0" algn="l">
              <a:lnSpc>
                <a:spcPct val="185454"/>
              </a:lnSpc>
              <a:spcBef>
                <a:spcPts val="0"/>
              </a:spcBef>
              <a:spcAft>
                <a:spcPts val="0"/>
              </a:spcAft>
              <a:buSzPts val="1500"/>
              <a:buFont typeface="Calibri"/>
              <a:buChar char="●"/>
            </a:pPr>
            <a:r>
              <a:rPr lang="en" sz="1500">
                <a:highlight>
                  <a:schemeClr val="dk1"/>
                </a:highlight>
                <a:latin typeface="Calibri"/>
                <a:ea typeface="Calibri"/>
                <a:cs typeface="Calibri"/>
                <a:sym typeface="Calibri"/>
              </a:rPr>
              <a:t>Other requirements: STAR, Samtools and Gviz</a:t>
            </a:r>
            <a:endParaRPr i="1" sz="1150">
              <a:highlight>
                <a:schemeClr val="dk1"/>
              </a:highlight>
              <a:latin typeface="Calibri"/>
              <a:ea typeface="Calibri"/>
              <a:cs typeface="Calibri"/>
              <a:sym typeface="Calibri"/>
            </a:endParaRPr>
          </a:p>
          <a:p>
            <a:pPr indent="0" lvl="0" marL="0" rtl="0" algn="l">
              <a:lnSpc>
                <a:spcPct val="115000"/>
              </a:lnSpc>
              <a:spcBef>
                <a:spcPts val="1200"/>
              </a:spcBef>
              <a:spcAft>
                <a:spcPts val="1200"/>
              </a:spcAft>
              <a:buNone/>
            </a:pPr>
            <a:r>
              <a:t/>
            </a:r>
            <a:endParaRPr i="1" sz="1150">
              <a:highlight>
                <a:schemeClr val="dk1"/>
              </a:highlight>
              <a:latin typeface="Calibri"/>
              <a:ea typeface="Calibri"/>
              <a:cs typeface="Calibri"/>
              <a:sym typeface="Calibri"/>
            </a:endParaRPr>
          </a:p>
        </p:txBody>
      </p:sp>
      <p:sp>
        <p:nvSpPr>
          <p:cNvPr id="155" name="Google Shape;155;p16"/>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Research</a:t>
            </a:r>
            <a:endParaRPr/>
          </a:p>
        </p:txBody>
      </p:sp>
      <p:sp>
        <p:nvSpPr>
          <p:cNvPr id="156" name="Google Shape;156;p16"/>
          <p:cNvSpPr txBox="1"/>
          <p:nvPr>
            <p:ph type="title"/>
          </p:nvPr>
        </p:nvSpPr>
        <p:spPr>
          <a:xfrm>
            <a:off x="420925" y="705100"/>
            <a:ext cx="2976000" cy="2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7"/>
          <p:cNvPicPr preferRelativeResize="0"/>
          <p:nvPr/>
        </p:nvPicPr>
        <p:blipFill>
          <a:blip r:embed="rId3">
            <a:alphaModFix/>
          </a:blip>
          <a:stretch>
            <a:fillRect/>
          </a:stretch>
        </p:blipFill>
        <p:spPr>
          <a:xfrm>
            <a:off x="4506700" y="1241122"/>
            <a:ext cx="4311200" cy="2984677"/>
          </a:xfrm>
          <a:prstGeom prst="rect">
            <a:avLst/>
          </a:prstGeom>
          <a:noFill/>
          <a:ln>
            <a:noFill/>
          </a:ln>
        </p:spPr>
      </p:pic>
      <p:sp>
        <p:nvSpPr>
          <p:cNvPr id="162" name="Google Shape;162;p17"/>
          <p:cNvSpPr txBox="1"/>
          <p:nvPr/>
        </p:nvSpPr>
        <p:spPr>
          <a:xfrm>
            <a:off x="1466125" y="4364175"/>
            <a:ext cx="3874500" cy="18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63" name="Google Shape;163;p17"/>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Research</a:t>
            </a:r>
            <a:endParaRPr/>
          </a:p>
        </p:txBody>
      </p:sp>
      <p:sp>
        <p:nvSpPr>
          <p:cNvPr id="164" name="Google Shape;164;p17"/>
          <p:cNvSpPr txBox="1"/>
          <p:nvPr>
            <p:ph type="title"/>
          </p:nvPr>
        </p:nvSpPr>
        <p:spPr>
          <a:xfrm>
            <a:off x="420925" y="705100"/>
            <a:ext cx="2976000" cy="2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165" name="Google Shape;165;p17"/>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INTEGRATE-Vis</a:t>
            </a:r>
            <a:endParaRPr b="1" sz="2600">
              <a:solidFill>
                <a:srgbClr val="351C75"/>
              </a:solidFill>
              <a:latin typeface="Calibri"/>
              <a:ea typeface="Calibri"/>
              <a:cs typeface="Calibri"/>
              <a:sym typeface="Calibri"/>
            </a:endParaRPr>
          </a:p>
        </p:txBody>
      </p:sp>
      <p:sp>
        <p:nvSpPr>
          <p:cNvPr id="166" name="Google Shape;166;p17"/>
          <p:cNvSpPr txBox="1"/>
          <p:nvPr/>
        </p:nvSpPr>
        <p:spPr>
          <a:xfrm>
            <a:off x="365800" y="1388975"/>
            <a:ext cx="4140900" cy="17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latin typeface="Calibri"/>
                <a:ea typeface="Calibri"/>
                <a:cs typeface="Calibri"/>
                <a:sym typeface="Calibri"/>
              </a:rPr>
              <a:t>A tool for comprehensive gene fusion visualization by </a:t>
            </a:r>
            <a:r>
              <a:rPr lang="en" sz="1700">
                <a:highlight>
                  <a:schemeClr val="dk1"/>
                </a:highlight>
                <a:latin typeface="Calibri"/>
                <a:ea typeface="Calibri"/>
                <a:cs typeface="Calibri"/>
                <a:sym typeface="Calibri"/>
              </a:rPr>
              <a:t>Zhang et al. (2017)</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500" u="sng">
                <a:solidFill>
                  <a:srgbClr val="0000FF"/>
                </a:solidFill>
                <a:latin typeface="Calibri"/>
                <a:ea typeface="Calibri"/>
                <a:cs typeface="Calibri"/>
                <a:sym typeface="Calibri"/>
                <a:hlinkClick r:id="rId4">
                  <a:extLst>
                    <a:ext uri="{A12FA001-AC4F-418D-AE19-62706E023703}">
                      <ahyp:hlinkClr val="tx"/>
                    </a:ext>
                  </a:extLst>
                </a:hlinkClick>
              </a:rPr>
              <a:t>https://github.com/ChrisMaherLab/INTEGRATE-Vis</a:t>
            </a:r>
            <a:endParaRPr sz="1700">
              <a:solidFill>
                <a:srgbClr val="0000FF"/>
              </a:solidFill>
              <a:latin typeface="Calibri"/>
              <a:ea typeface="Calibri"/>
              <a:cs typeface="Calibri"/>
              <a:sym typeface="Calibri"/>
            </a:endParaRPr>
          </a:p>
          <a:p>
            <a:pPr indent="0" lvl="0" marL="0" rtl="0" algn="l">
              <a:lnSpc>
                <a:spcPct val="115000"/>
              </a:lnSpc>
              <a:spcBef>
                <a:spcPts val="1200"/>
              </a:spcBef>
              <a:spcAft>
                <a:spcPts val="0"/>
              </a:spcAft>
              <a:buNone/>
            </a:pPr>
            <a:r>
              <a:t/>
            </a:r>
            <a:endParaRPr i="1" sz="1150" u="sng">
              <a:solidFill>
                <a:srgbClr val="0000FF"/>
              </a:solidFill>
              <a:highlight>
                <a:schemeClr val="dk1"/>
              </a:highlight>
              <a:latin typeface="Calibri"/>
              <a:ea typeface="Calibri"/>
              <a:cs typeface="Calibri"/>
              <a:sym typeface="Calibri"/>
            </a:endParaRPr>
          </a:p>
          <a:p>
            <a:pPr indent="-330200" lvl="0" marL="457200" rtl="0" algn="l">
              <a:spcBef>
                <a:spcPts val="1200"/>
              </a:spcBef>
              <a:spcAft>
                <a:spcPts val="0"/>
              </a:spcAft>
              <a:buSzPts val="1600"/>
              <a:buFont typeface="Calibri"/>
              <a:buChar char="●"/>
            </a:pPr>
            <a:r>
              <a:rPr lang="en" sz="1500">
                <a:latin typeface="Calibri"/>
                <a:ea typeface="Calibri"/>
                <a:cs typeface="Calibri"/>
                <a:sym typeface="Calibri"/>
              </a:rPr>
              <a:t>Programming Language: Python version 2.7</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500">
                <a:latin typeface="Calibri"/>
                <a:ea typeface="Calibri"/>
                <a:cs typeface="Calibri"/>
                <a:sym typeface="Calibri"/>
              </a:rPr>
              <a:t>Other Requirements: CMake, GCC, Matplotlib, and gtfToGenePred</a:t>
            </a:r>
            <a:endParaRPr sz="1600">
              <a:highlight>
                <a:schemeClr val="dk1"/>
              </a:highlight>
              <a:latin typeface="Calibri"/>
              <a:ea typeface="Calibri"/>
              <a:cs typeface="Calibri"/>
              <a:sym typeface="Calibri"/>
            </a:endParaRPr>
          </a:p>
          <a:p>
            <a:pPr indent="0" lvl="0" marL="0" rtl="0" algn="l">
              <a:lnSpc>
                <a:spcPct val="115000"/>
              </a:lnSpc>
              <a:spcBef>
                <a:spcPts val="1200"/>
              </a:spcBef>
              <a:spcAft>
                <a:spcPts val="1200"/>
              </a:spcAft>
              <a:buNone/>
            </a:pPr>
            <a:r>
              <a:t/>
            </a:r>
            <a:endParaRPr i="1" sz="1150">
              <a:highlight>
                <a:schemeClr val="dk1"/>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8"/>
          <p:cNvPicPr preferRelativeResize="0"/>
          <p:nvPr/>
        </p:nvPicPr>
        <p:blipFill>
          <a:blip r:embed="rId3">
            <a:alphaModFix/>
          </a:blip>
          <a:stretch>
            <a:fillRect/>
          </a:stretch>
        </p:blipFill>
        <p:spPr>
          <a:xfrm>
            <a:off x="5077775" y="221125"/>
            <a:ext cx="3739825" cy="4701275"/>
          </a:xfrm>
          <a:prstGeom prst="rect">
            <a:avLst/>
          </a:prstGeom>
          <a:noFill/>
          <a:ln>
            <a:noFill/>
          </a:ln>
        </p:spPr>
      </p:pic>
      <p:sp>
        <p:nvSpPr>
          <p:cNvPr id="172" name="Google Shape;172;p18"/>
          <p:cNvSpPr txBox="1"/>
          <p:nvPr/>
        </p:nvSpPr>
        <p:spPr>
          <a:xfrm>
            <a:off x="6213150" y="240675"/>
            <a:ext cx="27516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p18"/>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Research</a:t>
            </a:r>
            <a:endParaRPr/>
          </a:p>
        </p:txBody>
      </p:sp>
      <p:sp>
        <p:nvSpPr>
          <p:cNvPr id="174" name="Google Shape;174;p18"/>
          <p:cNvSpPr txBox="1"/>
          <p:nvPr>
            <p:ph type="title"/>
          </p:nvPr>
        </p:nvSpPr>
        <p:spPr>
          <a:xfrm>
            <a:off x="420925" y="705100"/>
            <a:ext cx="2976000" cy="2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sp>
        <p:nvSpPr>
          <p:cNvPr id="175" name="Google Shape;175;p18"/>
          <p:cNvSpPr txBox="1"/>
          <p:nvPr/>
        </p:nvSpPr>
        <p:spPr>
          <a:xfrm>
            <a:off x="365800" y="1100150"/>
            <a:ext cx="27177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1C75"/>
                </a:solidFill>
                <a:latin typeface="Calibri"/>
                <a:ea typeface="Calibri"/>
                <a:cs typeface="Calibri"/>
                <a:sym typeface="Calibri"/>
              </a:rPr>
              <a:t>FGViewer</a:t>
            </a:r>
            <a:endParaRPr b="1" sz="2600">
              <a:solidFill>
                <a:srgbClr val="351C75"/>
              </a:solidFill>
              <a:latin typeface="Calibri"/>
              <a:ea typeface="Calibri"/>
              <a:cs typeface="Calibri"/>
              <a:sym typeface="Calibri"/>
            </a:endParaRPr>
          </a:p>
        </p:txBody>
      </p:sp>
      <p:sp>
        <p:nvSpPr>
          <p:cNvPr id="176" name="Google Shape;176;p18"/>
          <p:cNvSpPr txBox="1"/>
          <p:nvPr/>
        </p:nvSpPr>
        <p:spPr>
          <a:xfrm>
            <a:off x="365800" y="1388975"/>
            <a:ext cx="4576200" cy="17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latin typeface="Calibri"/>
                <a:ea typeface="Calibri"/>
                <a:cs typeface="Calibri"/>
                <a:sym typeface="Calibri"/>
              </a:rPr>
              <a:t>An online visualization tool for functional features of human fusion genes by Kim et al. (2020)</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u="sng">
                <a:solidFill>
                  <a:srgbClr val="0000FF"/>
                </a:solidFill>
                <a:latin typeface="Calibri"/>
                <a:ea typeface="Calibri"/>
                <a:cs typeface="Calibri"/>
                <a:sym typeface="Calibri"/>
                <a:hlinkClick r:id="rId4">
                  <a:extLst>
                    <a:ext uri="{A12FA001-AC4F-418D-AE19-62706E023703}">
                      <ahyp:hlinkClr val="tx"/>
                    </a:ext>
                  </a:extLst>
                </a:hlinkClick>
              </a:rPr>
              <a:t>https://www.ncbi.nlm.nih.gov/pmc/articles/PMC7319540/</a:t>
            </a:r>
            <a:endParaRPr sz="1500">
              <a:solidFill>
                <a:srgbClr val="0000FF"/>
              </a:solidFill>
              <a:latin typeface="Calibri"/>
              <a:ea typeface="Calibri"/>
              <a:cs typeface="Calibri"/>
              <a:sym typeface="Calibri"/>
            </a:endParaRPr>
          </a:p>
          <a:p>
            <a:pPr indent="0" lvl="0" marL="0" rtl="0" algn="l">
              <a:lnSpc>
                <a:spcPct val="115000"/>
              </a:lnSpc>
              <a:spcBef>
                <a:spcPts val="1200"/>
              </a:spcBef>
              <a:spcAft>
                <a:spcPts val="0"/>
              </a:spcAft>
              <a:buNone/>
            </a:pPr>
            <a:r>
              <a:t/>
            </a:r>
            <a:endParaRPr i="1" sz="1150" u="sng">
              <a:solidFill>
                <a:srgbClr val="0000FF"/>
              </a:solidFill>
              <a:highlight>
                <a:schemeClr val="dk1"/>
              </a:highlight>
              <a:latin typeface="Calibri"/>
              <a:ea typeface="Calibri"/>
              <a:cs typeface="Calibri"/>
              <a:sym typeface="Calibri"/>
            </a:endParaRPr>
          </a:p>
          <a:p>
            <a:pPr indent="-330200" lvl="0" marL="457200" rtl="0" algn="l">
              <a:spcBef>
                <a:spcPts val="1200"/>
              </a:spcBef>
              <a:spcAft>
                <a:spcPts val="0"/>
              </a:spcAft>
              <a:buSzPts val="1600"/>
              <a:buFont typeface="Calibri"/>
              <a:buChar char="●"/>
            </a:pPr>
            <a:r>
              <a:rPr lang="en" sz="1500">
                <a:highlight>
                  <a:schemeClr val="dk1"/>
                </a:highlight>
                <a:latin typeface="Calibri"/>
                <a:ea typeface="Calibri"/>
                <a:cs typeface="Calibri"/>
                <a:sym typeface="Calibri"/>
              </a:rPr>
              <a:t>Programming Language: Python Tornado web            server and MySQL database</a:t>
            </a:r>
            <a:endParaRPr sz="1500">
              <a:latin typeface="Calibri"/>
              <a:ea typeface="Calibri"/>
              <a:cs typeface="Calibri"/>
              <a:sym typeface="Calibri"/>
            </a:endParaRPr>
          </a:p>
          <a:p>
            <a:pPr indent="0" lvl="0" marL="0" rtl="0" algn="l">
              <a:lnSpc>
                <a:spcPct val="115000"/>
              </a:lnSpc>
              <a:spcBef>
                <a:spcPts val="1200"/>
              </a:spcBef>
              <a:spcAft>
                <a:spcPts val="1200"/>
              </a:spcAft>
              <a:buNone/>
            </a:pPr>
            <a:r>
              <a:t/>
            </a:r>
            <a:endParaRPr i="1" sz="1150">
              <a:highlight>
                <a:schemeClr val="dk1"/>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idx="1" type="body"/>
          </p:nvPr>
        </p:nvSpPr>
        <p:spPr>
          <a:xfrm>
            <a:off x="383825" y="2016300"/>
            <a:ext cx="7505700" cy="126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SAMTools</a:t>
            </a:r>
            <a:endParaRPr sz="1400"/>
          </a:p>
          <a:p>
            <a:pPr indent="-304800" lvl="1" marL="914400" rtl="0" algn="l">
              <a:spcBef>
                <a:spcPts val="0"/>
              </a:spcBef>
              <a:spcAft>
                <a:spcPts val="0"/>
              </a:spcAft>
              <a:buSzPts val="1200"/>
              <a:buChar char="○"/>
            </a:pPr>
            <a:r>
              <a:rPr lang="en" sz="1200"/>
              <a:t>Written in C and runs on Unix, we used Anaconda’s (Python package management) Bioconda to install it</a:t>
            </a:r>
            <a:endParaRPr sz="1200"/>
          </a:p>
          <a:p>
            <a:pPr indent="-304800" lvl="1" marL="914400" rtl="0" algn="l">
              <a:spcBef>
                <a:spcPts val="0"/>
              </a:spcBef>
              <a:spcAft>
                <a:spcPts val="0"/>
              </a:spcAft>
              <a:buSzPts val="1200"/>
              <a:buChar char="○"/>
            </a:pPr>
            <a:r>
              <a:rPr lang="en" sz="1200"/>
              <a:t>VIEW - to convert between SAM and BAM file types</a:t>
            </a:r>
            <a:endParaRPr sz="1200"/>
          </a:p>
          <a:p>
            <a:pPr indent="-304800" lvl="1" marL="914400" rtl="0" algn="l">
              <a:spcBef>
                <a:spcPts val="0"/>
              </a:spcBef>
              <a:spcAft>
                <a:spcPts val="0"/>
              </a:spcAft>
              <a:buSzPts val="1200"/>
              <a:buChar char="○"/>
            </a:pPr>
            <a:r>
              <a:rPr lang="en" sz="1200"/>
              <a:t>SORT - to order the alignments based on their position relative to the reference sequence</a:t>
            </a:r>
            <a:endParaRPr sz="1200"/>
          </a:p>
          <a:p>
            <a:pPr indent="-304800" lvl="1" marL="914400" rtl="0" algn="l">
              <a:spcBef>
                <a:spcPts val="0"/>
              </a:spcBef>
              <a:spcAft>
                <a:spcPts val="0"/>
              </a:spcAft>
              <a:buSzPts val="1200"/>
              <a:buChar char="○"/>
            </a:pPr>
            <a:r>
              <a:rPr lang="en" sz="1200"/>
              <a:t>Example of a VIEW command:</a:t>
            </a:r>
            <a:endParaRPr sz="1200"/>
          </a:p>
          <a:p>
            <a:pPr indent="0" lvl="0" marL="0" rtl="0" algn="l">
              <a:spcBef>
                <a:spcPts val="1600"/>
              </a:spcBef>
              <a:spcAft>
                <a:spcPts val="1600"/>
              </a:spcAft>
              <a:buNone/>
            </a:pPr>
            <a:r>
              <a:t/>
            </a:r>
            <a:endParaRPr/>
          </a:p>
        </p:txBody>
      </p:sp>
      <p:sp>
        <p:nvSpPr>
          <p:cNvPr id="182" name="Google Shape;182;p19"/>
          <p:cNvSpPr txBox="1"/>
          <p:nvPr/>
        </p:nvSpPr>
        <p:spPr>
          <a:xfrm>
            <a:off x="3097825" y="2901300"/>
            <a:ext cx="5716500" cy="551700"/>
          </a:xfrm>
          <a:prstGeom prst="rect">
            <a:avLst/>
          </a:prstGeom>
          <a:noFill/>
          <a:ln>
            <a:noFill/>
          </a:ln>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rPr b="1" lang="en" sz="1100">
                <a:solidFill>
                  <a:srgbClr val="24292E"/>
                </a:solidFill>
                <a:latin typeface="Consolas"/>
                <a:ea typeface="Consolas"/>
                <a:cs typeface="Consolas"/>
                <a:sym typeface="Consolas"/>
              </a:rPr>
              <a:t>samtools </a:t>
            </a:r>
            <a:r>
              <a:rPr b="1" i="1" lang="en" sz="1100">
                <a:solidFill>
                  <a:srgbClr val="24292E"/>
                </a:solidFill>
                <a:latin typeface="Consolas"/>
                <a:ea typeface="Consolas"/>
                <a:cs typeface="Consolas"/>
                <a:sym typeface="Consolas"/>
              </a:rPr>
              <a:t>view</a:t>
            </a:r>
            <a:r>
              <a:rPr lang="en" sz="1100">
                <a:solidFill>
                  <a:srgbClr val="24292E"/>
                </a:solidFill>
                <a:latin typeface="Consolas"/>
                <a:ea typeface="Consolas"/>
                <a:cs typeface="Consolas"/>
                <a:sym typeface="Consolas"/>
              </a:rPr>
              <a:t> </a:t>
            </a:r>
            <a:r>
              <a:rPr b="1" i="1" lang="en" sz="1100">
                <a:solidFill>
                  <a:srgbClr val="24292E"/>
                </a:solidFill>
                <a:latin typeface="Consolas"/>
                <a:ea typeface="Consolas"/>
                <a:cs typeface="Consolas"/>
                <a:sym typeface="Consolas"/>
              </a:rPr>
              <a:t>-h </a:t>
            </a:r>
            <a:r>
              <a:rPr lang="en" sz="1100">
                <a:solidFill>
                  <a:srgbClr val="24292E"/>
                </a:solidFill>
                <a:latin typeface="Consolas"/>
                <a:ea typeface="Consolas"/>
                <a:cs typeface="Consolas"/>
                <a:sym typeface="Consolas"/>
              </a:rPr>
              <a:t>eg/ERR188273_chrX.bam </a:t>
            </a:r>
            <a:r>
              <a:rPr lang="en" sz="1100">
                <a:solidFill>
                  <a:srgbClr val="D73A49"/>
                </a:solidFill>
                <a:latin typeface="Consolas"/>
                <a:ea typeface="Consolas"/>
                <a:cs typeface="Consolas"/>
                <a:sym typeface="Consolas"/>
              </a:rPr>
              <a:t>&gt;</a:t>
            </a:r>
            <a:r>
              <a:rPr lang="en" sz="1100">
                <a:solidFill>
                  <a:srgbClr val="24292E"/>
                </a:solidFill>
                <a:latin typeface="Consolas"/>
                <a:ea typeface="Consolas"/>
                <a:cs typeface="Consolas"/>
                <a:sym typeface="Consolas"/>
              </a:rPr>
              <a:t> eg/ERR188273_chrX.sam</a:t>
            </a:r>
            <a:endParaRPr sz="1100">
              <a:solidFill>
                <a:srgbClr val="24292E"/>
              </a:solidFill>
              <a:latin typeface="Consolas"/>
              <a:ea typeface="Consolas"/>
              <a:cs typeface="Consolas"/>
              <a:sym typeface="Consolas"/>
            </a:endParaRPr>
          </a:p>
        </p:txBody>
      </p:sp>
      <p:sp>
        <p:nvSpPr>
          <p:cNvPr id="183" name="Google Shape;183;p19"/>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184" name="Google Shape;184;p19"/>
          <p:cNvSpPr txBox="1"/>
          <p:nvPr>
            <p:ph type="title"/>
          </p:nvPr>
        </p:nvSpPr>
        <p:spPr>
          <a:xfrm>
            <a:off x="420925" y="705100"/>
            <a:ext cx="29760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file breakdown</a:t>
            </a:r>
            <a:endParaRPr i="1" sz="1300"/>
          </a:p>
        </p:txBody>
      </p:sp>
      <p:sp>
        <p:nvSpPr>
          <p:cNvPr id="185" name="Google Shape;185;p19"/>
          <p:cNvSpPr txBox="1"/>
          <p:nvPr>
            <p:ph idx="1" type="body"/>
          </p:nvPr>
        </p:nvSpPr>
        <p:spPr>
          <a:xfrm>
            <a:off x="364825" y="1102675"/>
            <a:ext cx="8525700" cy="12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BAM file is a compressed version of a SAM file. Thus, the sample BAM files provided to our group for this project had to be converted to SAM format for structure elucidation. This was done using a SAMtools, which has a variety of commands related to SAM and BAM files.</a:t>
            </a:r>
            <a:endParaRPr sz="1200"/>
          </a:p>
          <a:p>
            <a:pPr indent="0" lvl="0" marL="0" rtl="0" algn="l">
              <a:spcBef>
                <a:spcPts val="1600"/>
              </a:spcBef>
              <a:spcAft>
                <a:spcPts val="1600"/>
              </a:spcAft>
              <a:buNone/>
            </a:pPr>
            <a:r>
              <a:t/>
            </a:r>
            <a:endParaRPr/>
          </a:p>
        </p:txBody>
      </p:sp>
      <p:pic>
        <p:nvPicPr>
          <p:cNvPr id="186" name="Google Shape;186;p19"/>
          <p:cNvPicPr preferRelativeResize="0"/>
          <p:nvPr/>
        </p:nvPicPr>
        <p:blipFill rotWithShape="1">
          <a:blip r:embed="rId3">
            <a:alphaModFix/>
          </a:blip>
          <a:srcRect b="5544" l="0" r="0" t="0"/>
          <a:stretch/>
        </p:blipFill>
        <p:spPr>
          <a:xfrm>
            <a:off x="3809750" y="3579200"/>
            <a:ext cx="4853525" cy="1344475"/>
          </a:xfrm>
          <a:prstGeom prst="rect">
            <a:avLst/>
          </a:prstGeom>
          <a:noFill/>
          <a:ln>
            <a:noFill/>
          </a:ln>
        </p:spPr>
      </p:pic>
      <p:sp>
        <p:nvSpPr>
          <p:cNvPr id="187" name="Google Shape;187;p19"/>
          <p:cNvSpPr txBox="1"/>
          <p:nvPr>
            <p:ph idx="1" type="body"/>
          </p:nvPr>
        </p:nvSpPr>
        <p:spPr>
          <a:xfrm>
            <a:off x="420925" y="3584400"/>
            <a:ext cx="3279600" cy="95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Once converted, the SAM file is viewable in notepad and/or excel, and columns containing relevant data can be identified.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idx="1" type="body"/>
          </p:nvPr>
        </p:nvSpPr>
        <p:spPr>
          <a:xfrm>
            <a:off x="236100" y="1066800"/>
            <a:ext cx="5450400" cy="25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PyBam is a python package with useful functions for SAM/BAM file parsing.</a:t>
            </a:r>
            <a:endParaRPr/>
          </a:p>
          <a:p>
            <a:pPr indent="-311150" lvl="0" marL="457200" rtl="0" algn="l">
              <a:lnSpc>
                <a:spcPct val="100000"/>
              </a:lnSpc>
              <a:spcBef>
                <a:spcPts val="0"/>
              </a:spcBef>
              <a:spcAft>
                <a:spcPts val="0"/>
              </a:spcAft>
              <a:buSzPts val="1300"/>
              <a:buChar char="●"/>
            </a:pPr>
            <a:r>
              <a:rPr lang="en" sz="1100" u="sng">
                <a:solidFill>
                  <a:schemeClr val="accent5"/>
                </a:solidFill>
                <a:hlinkClick r:id="rId3">
                  <a:extLst>
                    <a:ext uri="{A12FA001-AC4F-418D-AE19-62706E023703}">
                      <ahyp:hlinkClr val="tx"/>
                    </a:ext>
                  </a:extLst>
                </a:hlinkClick>
              </a:rPr>
              <a:t>https://github.com/JohnLonginotto/pybam</a:t>
            </a:r>
            <a:endParaRPr/>
          </a:p>
          <a:p>
            <a:pPr indent="-311150" lvl="0" marL="457200" rtl="0" algn="l">
              <a:lnSpc>
                <a:spcPct val="100000"/>
              </a:lnSpc>
              <a:spcBef>
                <a:spcPts val="0"/>
              </a:spcBef>
              <a:spcAft>
                <a:spcPts val="0"/>
              </a:spcAft>
              <a:buSzPts val="1300"/>
              <a:buChar char="●"/>
            </a:pPr>
            <a:r>
              <a:rPr lang="en"/>
              <a:t>Allows user to iterate over alignment records in a BAM file </a:t>
            </a:r>
            <a:endParaRPr/>
          </a:p>
          <a:p>
            <a:pPr indent="-298450" lvl="1" marL="914400" rtl="0" algn="l">
              <a:lnSpc>
                <a:spcPct val="100000"/>
              </a:lnSpc>
              <a:spcBef>
                <a:spcPts val="0"/>
              </a:spcBef>
              <a:spcAft>
                <a:spcPts val="0"/>
              </a:spcAft>
              <a:buSzPts val="1100"/>
              <a:buChar char="○"/>
            </a:pPr>
            <a:r>
              <a:rPr i="1" lang="en" sz="1100"/>
              <a:t>for alignment in pybam.read('/my/data.bam'): </a:t>
            </a:r>
            <a:r>
              <a:rPr i="1" lang="en"/>
              <a:t>...</a:t>
            </a:r>
            <a:endParaRPr/>
          </a:p>
          <a:p>
            <a:pPr indent="-311150" lvl="0" marL="457200" rtl="0" algn="l">
              <a:lnSpc>
                <a:spcPct val="100000"/>
              </a:lnSpc>
              <a:spcBef>
                <a:spcPts val="0"/>
              </a:spcBef>
              <a:spcAft>
                <a:spcPts val="0"/>
              </a:spcAft>
              <a:buSzPts val="1300"/>
              <a:buChar char="●"/>
            </a:pPr>
            <a:r>
              <a:rPr lang="en"/>
              <a:t>Allows for parsing of specific data elements for each read alignment</a:t>
            </a:r>
            <a:endParaRPr/>
          </a:p>
          <a:p>
            <a:pPr indent="457200" lvl="0" marL="0" rtl="0" algn="l">
              <a:spcBef>
                <a:spcPts val="0"/>
              </a:spcBef>
              <a:spcAft>
                <a:spcPts val="0"/>
              </a:spcAft>
              <a:buNone/>
            </a:pPr>
            <a:r>
              <a:rPr lang="en"/>
              <a:t>A few relevant examples include:</a:t>
            </a:r>
            <a:endParaRPr/>
          </a:p>
          <a:p>
            <a:pPr indent="-298450" lvl="1" marL="914400" rtl="0" algn="l">
              <a:spcBef>
                <a:spcPts val="0"/>
              </a:spcBef>
              <a:spcAft>
                <a:spcPts val="0"/>
              </a:spcAft>
              <a:buSzPts val="1100"/>
              <a:buChar char="○"/>
            </a:pPr>
            <a:r>
              <a:rPr lang="en"/>
              <a:t>sam_qname: read name</a:t>
            </a:r>
            <a:endParaRPr/>
          </a:p>
          <a:p>
            <a:pPr indent="-298450" lvl="1" marL="914400" rtl="0" algn="l">
              <a:spcBef>
                <a:spcPts val="0"/>
              </a:spcBef>
              <a:spcAft>
                <a:spcPts val="0"/>
              </a:spcAft>
              <a:buSzPts val="1100"/>
              <a:buChar char="○"/>
            </a:pPr>
            <a:r>
              <a:rPr lang="en"/>
              <a:t>sam_rname: chromosome </a:t>
            </a:r>
            <a:endParaRPr/>
          </a:p>
          <a:p>
            <a:pPr indent="-298450" lvl="1" marL="914400" rtl="0" algn="l">
              <a:spcBef>
                <a:spcPts val="0"/>
              </a:spcBef>
              <a:spcAft>
                <a:spcPts val="0"/>
              </a:spcAft>
              <a:buSzPts val="1100"/>
              <a:buChar char="○"/>
            </a:pPr>
            <a:r>
              <a:rPr lang="en"/>
              <a:t>sam_pos1: position on chromosome</a:t>
            </a:r>
            <a:endParaRPr/>
          </a:p>
          <a:p>
            <a:pPr indent="-298450" lvl="1" marL="914400" rtl="0" algn="l">
              <a:spcBef>
                <a:spcPts val="0"/>
              </a:spcBef>
              <a:spcAft>
                <a:spcPts val="0"/>
              </a:spcAft>
              <a:buSzPts val="1100"/>
              <a:buChar char="○"/>
            </a:pPr>
            <a:r>
              <a:rPr lang="en"/>
              <a:t>sam_mapq: mapping quality score</a:t>
            </a:r>
            <a:endParaRPr/>
          </a:p>
          <a:p>
            <a:pPr indent="-298450" lvl="1" marL="914400" rtl="0" algn="l">
              <a:spcBef>
                <a:spcPts val="0"/>
              </a:spcBef>
              <a:spcAft>
                <a:spcPts val="0"/>
              </a:spcAft>
              <a:buSzPts val="1100"/>
              <a:buChar char="○"/>
            </a:pPr>
            <a:r>
              <a:rPr lang="en"/>
              <a:t>sam_cigar_string: cigar</a:t>
            </a:r>
            <a:endParaRPr/>
          </a:p>
          <a:p>
            <a:pPr indent="-298450" lvl="1" marL="914400" rtl="0" algn="l">
              <a:spcBef>
                <a:spcPts val="0"/>
              </a:spcBef>
              <a:spcAft>
                <a:spcPts val="0"/>
              </a:spcAft>
              <a:buSzPts val="1100"/>
              <a:buChar char="○"/>
            </a:pPr>
            <a:r>
              <a:rPr lang="en"/>
              <a:t>sam_tags_string: TAGs for this alignment*</a:t>
            </a:r>
            <a:endParaRPr/>
          </a:p>
          <a:p>
            <a:pPr indent="0" lvl="0" marL="0" rtl="0" algn="l">
              <a:spcBef>
                <a:spcPts val="1600"/>
              </a:spcBef>
              <a:spcAft>
                <a:spcPts val="0"/>
              </a:spcAft>
              <a:buNone/>
            </a:pPr>
            <a:r>
              <a:t/>
            </a:r>
            <a:endParaRPr/>
          </a:p>
          <a:p>
            <a:pPr indent="0" lvl="0" marL="1371600" rtl="0" algn="l">
              <a:spcBef>
                <a:spcPts val="1600"/>
              </a:spcBef>
              <a:spcAft>
                <a:spcPts val="1600"/>
              </a:spcAft>
              <a:buNone/>
            </a:pPr>
            <a:r>
              <a:t/>
            </a:r>
            <a:endParaRPr/>
          </a:p>
        </p:txBody>
      </p:sp>
      <p:sp>
        <p:nvSpPr>
          <p:cNvPr id="193" name="Google Shape;193;p20"/>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sp>
        <p:nvSpPr>
          <p:cNvPr id="194" name="Google Shape;194;p20"/>
          <p:cNvSpPr txBox="1"/>
          <p:nvPr>
            <p:ph type="title"/>
          </p:nvPr>
        </p:nvSpPr>
        <p:spPr>
          <a:xfrm>
            <a:off x="420925" y="705100"/>
            <a:ext cx="29760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existing tools</a:t>
            </a:r>
            <a:endParaRPr i="1" sz="1300"/>
          </a:p>
        </p:txBody>
      </p:sp>
      <p:pic>
        <p:nvPicPr>
          <p:cNvPr id="195" name="Google Shape;195;p20"/>
          <p:cNvPicPr preferRelativeResize="0"/>
          <p:nvPr/>
        </p:nvPicPr>
        <p:blipFill>
          <a:blip r:embed="rId4">
            <a:alphaModFix/>
          </a:blip>
          <a:stretch>
            <a:fillRect/>
          </a:stretch>
        </p:blipFill>
        <p:spPr>
          <a:xfrm>
            <a:off x="5686500" y="1143139"/>
            <a:ext cx="3116701" cy="849086"/>
          </a:xfrm>
          <a:prstGeom prst="rect">
            <a:avLst/>
          </a:prstGeom>
          <a:noFill/>
          <a:ln>
            <a:noFill/>
          </a:ln>
        </p:spPr>
      </p:pic>
      <p:pic>
        <p:nvPicPr>
          <p:cNvPr id="196" name="Google Shape;196;p20"/>
          <p:cNvPicPr preferRelativeResize="0"/>
          <p:nvPr/>
        </p:nvPicPr>
        <p:blipFill>
          <a:blip r:embed="rId5">
            <a:alphaModFix/>
          </a:blip>
          <a:stretch>
            <a:fillRect/>
          </a:stretch>
        </p:blipFill>
        <p:spPr>
          <a:xfrm>
            <a:off x="5686500" y="2453323"/>
            <a:ext cx="3116700" cy="1073764"/>
          </a:xfrm>
          <a:prstGeom prst="rect">
            <a:avLst/>
          </a:prstGeom>
          <a:noFill/>
          <a:ln>
            <a:noFill/>
          </a:ln>
          <a:effectLst>
            <a:outerShdw blurRad="57150" rotWithShape="0" algn="bl" dir="5400000" dist="19050">
              <a:srgbClr val="000000">
                <a:alpha val="50000"/>
              </a:srgbClr>
            </a:outerShdw>
          </a:effectLst>
        </p:spPr>
      </p:pic>
      <p:sp>
        <p:nvSpPr>
          <p:cNvPr id="197" name="Google Shape;197;p20"/>
          <p:cNvSpPr txBox="1"/>
          <p:nvPr/>
        </p:nvSpPr>
        <p:spPr>
          <a:xfrm>
            <a:off x="228600" y="3809825"/>
            <a:ext cx="8690700" cy="2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2"/>
                </a:solidFill>
                <a:latin typeface="Calibri"/>
                <a:ea typeface="Calibri"/>
                <a:cs typeface="Calibri"/>
                <a:sym typeface="Calibri"/>
              </a:rPr>
              <a:t>*The sam_tags_string data element is of particular interest for this project, as is contains supplementary alignment (SA) information. Reads with more than one high-scoring alignment are more likely to contain a fusion gene transcript. However, this BAM file column can contain numerous TAG types other than SA, so further parsing is needed to extract relevant data. (see example of TAGs column from BAM file below - SA data indicated in red)</a:t>
            </a:r>
            <a:endParaRPr>
              <a:latin typeface="Calibri"/>
              <a:ea typeface="Calibri"/>
              <a:cs typeface="Calibri"/>
              <a:sym typeface="Calibri"/>
            </a:endParaRPr>
          </a:p>
        </p:txBody>
      </p:sp>
      <p:pic>
        <p:nvPicPr>
          <p:cNvPr id="198" name="Google Shape;198;p20"/>
          <p:cNvPicPr preferRelativeResize="0"/>
          <p:nvPr/>
        </p:nvPicPr>
        <p:blipFill>
          <a:blip r:embed="rId6">
            <a:alphaModFix/>
          </a:blip>
          <a:stretch>
            <a:fillRect/>
          </a:stretch>
        </p:blipFill>
        <p:spPr>
          <a:xfrm>
            <a:off x="304800" y="4568891"/>
            <a:ext cx="8574601" cy="162734"/>
          </a:xfrm>
          <a:prstGeom prst="rect">
            <a:avLst/>
          </a:prstGeom>
          <a:noFill/>
          <a:ln>
            <a:noFill/>
          </a:ln>
        </p:spPr>
      </p:pic>
      <p:sp>
        <p:nvSpPr>
          <p:cNvPr id="199" name="Google Shape;199;p20"/>
          <p:cNvSpPr/>
          <p:nvPr/>
        </p:nvSpPr>
        <p:spPr>
          <a:xfrm>
            <a:off x="7150050" y="2110875"/>
            <a:ext cx="189600" cy="223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383825" y="204750"/>
            <a:ext cx="31167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 processing</a:t>
            </a:r>
            <a:endParaRPr/>
          </a:p>
        </p:txBody>
      </p:sp>
      <p:pic>
        <p:nvPicPr>
          <p:cNvPr id="205" name="Google Shape;205;p21"/>
          <p:cNvPicPr preferRelativeResize="0"/>
          <p:nvPr/>
        </p:nvPicPr>
        <p:blipFill rotWithShape="1">
          <a:blip r:embed="rId3">
            <a:alphaModFix/>
          </a:blip>
          <a:srcRect b="23599" l="0" r="0" t="0"/>
          <a:stretch/>
        </p:blipFill>
        <p:spPr>
          <a:xfrm>
            <a:off x="457850" y="1333060"/>
            <a:ext cx="3752850" cy="809325"/>
          </a:xfrm>
          <a:prstGeom prst="rect">
            <a:avLst/>
          </a:prstGeom>
          <a:noFill/>
          <a:ln>
            <a:noFill/>
          </a:ln>
        </p:spPr>
      </p:pic>
      <p:sp>
        <p:nvSpPr>
          <p:cNvPr id="206" name="Google Shape;206;p21"/>
          <p:cNvSpPr txBox="1"/>
          <p:nvPr>
            <p:ph idx="1" type="body"/>
          </p:nvPr>
        </p:nvSpPr>
        <p:spPr>
          <a:xfrm>
            <a:off x="4802025" y="1208075"/>
            <a:ext cx="4055700" cy="1059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Pybam for BAM parsing</a:t>
            </a:r>
            <a:endParaRPr/>
          </a:p>
          <a:p>
            <a:pPr indent="-311150" lvl="0" marL="457200" rtl="0" algn="l">
              <a:spcBef>
                <a:spcPts val="0"/>
              </a:spcBef>
              <a:spcAft>
                <a:spcPts val="0"/>
              </a:spcAft>
              <a:buSzPts val="1300"/>
              <a:buChar char="●"/>
            </a:pPr>
            <a:r>
              <a:rPr lang="en"/>
              <a:t>Namedtuple for storing read information</a:t>
            </a:r>
            <a:endParaRPr/>
          </a:p>
          <a:p>
            <a:pPr indent="-311150" lvl="0" marL="457200" rtl="0" algn="l">
              <a:spcBef>
                <a:spcPts val="0"/>
              </a:spcBef>
              <a:spcAft>
                <a:spcPts val="0"/>
              </a:spcAft>
              <a:buSzPts val="1300"/>
              <a:buChar char="●"/>
            </a:pPr>
            <a:r>
              <a:rPr lang="en"/>
              <a:t>Regular Expression for further parsing </a:t>
            </a:r>
            <a:endParaRPr/>
          </a:p>
          <a:p>
            <a:pPr indent="-311150" lvl="0" marL="457200" rtl="0" algn="l">
              <a:spcBef>
                <a:spcPts val="0"/>
              </a:spcBef>
              <a:spcAft>
                <a:spcPts val="0"/>
              </a:spcAft>
              <a:buSzPts val="1300"/>
              <a:buChar char="●"/>
            </a:pPr>
            <a:r>
              <a:rPr lang="en"/>
              <a:t>Tkinter for enhanced user prompts</a:t>
            </a:r>
            <a:endParaRPr/>
          </a:p>
        </p:txBody>
      </p:sp>
      <p:pic>
        <p:nvPicPr>
          <p:cNvPr id="207" name="Google Shape;207;p21"/>
          <p:cNvPicPr preferRelativeResize="0"/>
          <p:nvPr/>
        </p:nvPicPr>
        <p:blipFill>
          <a:blip r:embed="rId4">
            <a:alphaModFix/>
          </a:blip>
          <a:stretch>
            <a:fillRect/>
          </a:stretch>
        </p:blipFill>
        <p:spPr>
          <a:xfrm>
            <a:off x="457853" y="2334124"/>
            <a:ext cx="8228284" cy="954600"/>
          </a:xfrm>
          <a:prstGeom prst="rect">
            <a:avLst/>
          </a:prstGeom>
          <a:noFill/>
          <a:ln>
            <a:noFill/>
          </a:ln>
        </p:spPr>
      </p:pic>
      <p:sp>
        <p:nvSpPr>
          <p:cNvPr id="208" name="Google Shape;208;p21"/>
          <p:cNvSpPr txBox="1"/>
          <p:nvPr>
            <p:ph idx="1" type="body"/>
          </p:nvPr>
        </p:nvSpPr>
        <p:spPr>
          <a:xfrm>
            <a:off x="657900" y="3431675"/>
            <a:ext cx="4055700" cy="1515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Tkinter </a:t>
            </a:r>
            <a:r>
              <a:rPr b="1" i="1" lang="en"/>
              <a:t>tkFileDialog.askopenfilename</a:t>
            </a:r>
            <a:r>
              <a:rPr b="1" lang="en"/>
              <a:t> and </a:t>
            </a:r>
            <a:r>
              <a:rPr b="1" i="1" lang="en"/>
              <a:t>tkFileDialog.askopendirectory</a:t>
            </a:r>
            <a:r>
              <a:rPr b="1" lang="en"/>
              <a:t> provide an intuitive pop-up allowing the user to:</a:t>
            </a:r>
            <a:endParaRPr b="1"/>
          </a:p>
          <a:p>
            <a:pPr indent="-298450" lvl="1" marL="914400" rtl="0" algn="l">
              <a:spcBef>
                <a:spcPts val="0"/>
              </a:spcBef>
              <a:spcAft>
                <a:spcPts val="0"/>
              </a:spcAft>
              <a:buSzPts val="1100"/>
              <a:buChar char="○"/>
            </a:pPr>
            <a:r>
              <a:rPr lang="en"/>
              <a:t>Select a BAM file for processing        </a:t>
            </a:r>
            <a:endParaRPr/>
          </a:p>
          <a:p>
            <a:pPr indent="-298450" lvl="1" marL="914400" rtl="0" algn="l">
              <a:spcBef>
                <a:spcPts val="0"/>
              </a:spcBef>
              <a:spcAft>
                <a:spcPts val="0"/>
              </a:spcAft>
              <a:buSzPts val="1100"/>
              <a:buChar char="○"/>
            </a:pPr>
            <a:r>
              <a:rPr lang="en"/>
              <a:t>Select their reference file directory  </a:t>
            </a:r>
            <a:endParaRPr/>
          </a:p>
          <a:p>
            <a:pPr indent="-298450" lvl="1" marL="914400" rtl="0" algn="l">
              <a:spcBef>
                <a:spcPts val="0"/>
              </a:spcBef>
              <a:spcAft>
                <a:spcPts val="0"/>
              </a:spcAft>
              <a:buSzPts val="1100"/>
              <a:buChar char="○"/>
            </a:pPr>
            <a:r>
              <a:rPr lang="en"/>
              <a:t>Select a location for the output text file</a:t>
            </a:r>
            <a:endParaRPr/>
          </a:p>
        </p:txBody>
      </p:sp>
      <p:pic>
        <p:nvPicPr>
          <p:cNvPr id="209" name="Google Shape;209;p21"/>
          <p:cNvPicPr preferRelativeResize="0"/>
          <p:nvPr/>
        </p:nvPicPr>
        <p:blipFill>
          <a:blip r:embed="rId5">
            <a:alphaModFix/>
          </a:blip>
          <a:stretch>
            <a:fillRect/>
          </a:stretch>
        </p:blipFill>
        <p:spPr>
          <a:xfrm>
            <a:off x="5262677" y="3431675"/>
            <a:ext cx="2485048" cy="1388100"/>
          </a:xfrm>
          <a:prstGeom prst="rect">
            <a:avLst/>
          </a:prstGeom>
          <a:noFill/>
          <a:ln>
            <a:noFill/>
          </a:ln>
        </p:spPr>
      </p:pic>
      <p:sp>
        <p:nvSpPr>
          <p:cNvPr id="210" name="Google Shape;210;p21"/>
          <p:cNvSpPr txBox="1"/>
          <p:nvPr>
            <p:ph type="title"/>
          </p:nvPr>
        </p:nvSpPr>
        <p:spPr>
          <a:xfrm>
            <a:off x="420925" y="705100"/>
            <a:ext cx="29760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packages and user input</a:t>
            </a:r>
            <a:endParaRPr i="1" sz="1300"/>
          </a:p>
        </p:txBody>
      </p:sp>
      <p:sp>
        <p:nvSpPr>
          <p:cNvPr id="211" name="Google Shape;211;p21"/>
          <p:cNvSpPr/>
          <p:nvPr/>
        </p:nvSpPr>
        <p:spPr>
          <a:xfrm>
            <a:off x="4470025" y="4040800"/>
            <a:ext cx="332100" cy="24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